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8" r:id="rId2"/>
    <p:sldId id="256" r:id="rId3"/>
    <p:sldId id="257"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5" r:id="rId18"/>
    <p:sldId id="272" r:id="rId19"/>
    <p:sldId id="277" r:id="rId20"/>
    <p:sldId id="274" r:id="rId21"/>
    <p:sldId id="276" r:id="rId22"/>
    <p:sldId id="278" r:id="rId23"/>
    <p:sldId id="279" r:id="rId24"/>
    <p:sldId id="280" r:id="rId25"/>
    <p:sldId id="281" r:id="rId2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F4977A-7B0D-43E1-B004-70C4A01C6BB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MX"/>
        </a:p>
      </dgm:t>
    </dgm:pt>
    <dgm:pt modelId="{C984F6D0-24FD-446C-8105-4BA43B684C8B}">
      <dgm:prSet phldrT="[Texto]"/>
      <dgm:spPr>
        <a:solidFill>
          <a:schemeClr val="accent6">
            <a:lumMod val="75000"/>
          </a:schemeClr>
        </a:solidFill>
      </dgm:spPr>
      <dgm:t>
        <a:bodyPr/>
        <a:lstStyle/>
        <a:p>
          <a:pPr algn="ctr"/>
          <a:r>
            <a:rPr lang="es-MX"/>
            <a:t>NORMAS DE VALUACIÓN Y REVELACIÓN </a:t>
          </a:r>
        </a:p>
      </dgm:t>
    </dgm:pt>
    <dgm:pt modelId="{D0A6AFD2-DA66-4463-BDED-247332E79D53}" type="parTrans" cxnId="{9CA251B6-ECD2-47C8-95D3-FE485FA71EEF}">
      <dgm:prSet/>
      <dgm:spPr/>
      <dgm:t>
        <a:bodyPr/>
        <a:lstStyle/>
        <a:p>
          <a:pPr algn="ctr"/>
          <a:endParaRPr lang="es-MX"/>
        </a:p>
      </dgm:t>
    </dgm:pt>
    <dgm:pt modelId="{830A7539-5BD0-4F2C-B4EF-FF3F18755099}" type="sibTrans" cxnId="{9CA251B6-ECD2-47C8-95D3-FE485FA71EEF}">
      <dgm:prSet/>
      <dgm:spPr/>
      <dgm:t>
        <a:bodyPr/>
        <a:lstStyle/>
        <a:p>
          <a:pPr algn="ctr"/>
          <a:endParaRPr lang="es-MX"/>
        </a:p>
      </dgm:t>
    </dgm:pt>
    <dgm:pt modelId="{DF0FC1D8-3801-4188-8F44-0260EA308637}">
      <dgm:prSet phldrT="[Texto]"/>
      <dgm:spPr>
        <a:solidFill>
          <a:schemeClr val="accent6">
            <a:lumMod val="75000"/>
          </a:schemeClr>
        </a:solidFill>
      </dgm:spPr>
      <dgm:t>
        <a:bodyPr/>
        <a:lstStyle/>
        <a:p>
          <a:pPr algn="ctr"/>
          <a:r>
            <a:rPr lang="es-MX" dirty="0"/>
            <a:t>REGISTRO INICIAL </a:t>
          </a:r>
        </a:p>
      </dgm:t>
    </dgm:pt>
    <dgm:pt modelId="{76741E73-AD57-4E76-969E-ED2824A7977D}" type="parTrans" cxnId="{CAEDC5BE-7ABC-4776-93CF-D17F01327EA5}">
      <dgm:prSet/>
      <dgm:spPr/>
      <dgm:t>
        <a:bodyPr/>
        <a:lstStyle/>
        <a:p>
          <a:pPr algn="ctr"/>
          <a:endParaRPr lang="es-MX"/>
        </a:p>
      </dgm:t>
    </dgm:pt>
    <dgm:pt modelId="{F4622DB2-E0D9-47D8-B655-19EA6066A12A}" type="sibTrans" cxnId="{CAEDC5BE-7ABC-4776-93CF-D17F01327EA5}">
      <dgm:prSet/>
      <dgm:spPr/>
      <dgm:t>
        <a:bodyPr/>
        <a:lstStyle/>
        <a:p>
          <a:pPr algn="ctr"/>
          <a:endParaRPr lang="es-MX"/>
        </a:p>
      </dgm:t>
    </dgm:pt>
    <dgm:pt modelId="{58ED8691-B4B3-4F47-996A-2EC1C76B6CCB}">
      <dgm:prSet phldrT="[Texto]"/>
      <dgm:spPr>
        <a:solidFill>
          <a:schemeClr val="accent6">
            <a:lumMod val="75000"/>
          </a:schemeClr>
        </a:solidFill>
      </dgm:spPr>
      <dgm:t>
        <a:bodyPr/>
        <a:lstStyle/>
        <a:p>
          <a:pPr algn="ctr"/>
          <a:r>
            <a:rPr lang="es-MX"/>
            <a:t>REGISTRO POSTERIOR </a:t>
          </a:r>
        </a:p>
      </dgm:t>
    </dgm:pt>
    <dgm:pt modelId="{054CA297-73E3-4077-903D-CBDC233A55FE}" type="parTrans" cxnId="{3159FCAB-80C3-48A7-82C4-F29663CC5A68}">
      <dgm:prSet/>
      <dgm:spPr/>
      <dgm:t>
        <a:bodyPr/>
        <a:lstStyle/>
        <a:p>
          <a:pPr algn="ctr"/>
          <a:endParaRPr lang="es-MX"/>
        </a:p>
      </dgm:t>
    </dgm:pt>
    <dgm:pt modelId="{9A9B2008-44A5-476A-B386-024A583DE8ED}" type="sibTrans" cxnId="{3159FCAB-80C3-48A7-82C4-F29663CC5A68}">
      <dgm:prSet/>
      <dgm:spPr/>
      <dgm:t>
        <a:bodyPr/>
        <a:lstStyle/>
        <a:p>
          <a:pPr algn="ctr"/>
          <a:endParaRPr lang="es-MX"/>
        </a:p>
      </dgm:t>
    </dgm:pt>
    <dgm:pt modelId="{AD1EFF55-321D-4B71-83F5-33AE72E8C24E}" type="pres">
      <dgm:prSet presAssocID="{ABF4977A-7B0D-43E1-B004-70C4A01C6BBE}" presName="diagram" presStyleCnt="0">
        <dgm:presLayoutVars>
          <dgm:chPref val="1"/>
          <dgm:dir/>
          <dgm:animOne val="branch"/>
          <dgm:animLvl val="lvl"/>
          <dgm:resizeHandles val="exact"/>
        </dgm:presLayoutVars>
      </dgm:prSet>
      <dgm:spPr/>
    </dgm:pt>
    <dgm:pt modelId="{348015A7-296A-44E9-8D8F-54DE0BA0D935}" type="pres">
      <dgm:prSet presAssocID="{C984F6D0-24FD-446C-8105-4BA43B684C8B}" presName="root1" presStyleCnt="0"/>
      <dgm:spPr/>
    </dgm:pt>
    <dgm:pt modelId="{F286FE8B-32CF-4C27-9763-2955D30CBCB2}" type="pres">
      <dgm:prSet presAssocID="{C984F6D0-24FD-446C-8105-4BA43B684C8B}" presName="LevelOneTextNode" presStyleLbl="node0" presStyleIdx="0" presStyleCnt="1">
        <dgm:presLayoutVars>
          <dgm:chPref val="3"/>
        </dgm:presLayoutVars>
      </dgm:prSet>
      <dgm:spPr/>
    </dgm:pt>
    <dgm:pt modelId="{500655E0-9627-44C5-8751-0616BB851997}" type="pres">
      <dgm:prSet presAssocID="{C984F6D0-24FD-446C-8105-4BA43B684C8B}" presName="level2hierChild" presStyleCnt="0"/>
      <dgm:spPr/>
    </dgm:pt>
    <dgm:pt modelId="{DDD23B6F-9A5D-484E-9025-7CB1318F8414}" type="pres">
      <dgm:prSet presAssocID="{76741E73-AD57-4E76-969E-ED2824A7977D}" presName="conn2-1" presStyleLbl="parChTrans1D2" presStyleIdx="0" presStyleCnt="2"/>
      <dgm:spPr/>
    </dgm:pt>
    <dgm:pt modelId="{D7362796-F6E2-4368-AC33-6637876B691E}" type="pres">
      <dgm:prSet presAssocID="{76741E73-AD57-4E76-969E-ED2824A7977D}" presName="connTx" presStyleLbl="parChTrans1D2" presStyleIdx="0" presStyleCnt="2"/>
      <dgm:spPr/>
    </dgm:pt>
    <dgm:pt modelId="{0300526C-9336-46EA-AF35-8286D5A62984}" type="pres">
      <dgm:prSet presAssocID="{DF0FC1D8-3801-4188-8F44-0260EA308637}" presName="root2" presStyleCnt="0"/>
      <dgm:spPr/>
    </dgm:pt>
    <dgm:pt modelId="{C51DAFCD-6935-4CFC-AA48-D66B9152499F}" type="pres">
      <dgm:prSet presAssocID="{DF0FC1D8-3801-4188-8F44-0260EA308637}" presName="LevelTwoTextNode" presStyleLbl="node2" presStyleIdx="0" presStyleCnt="2">
        <dgm:presLayoutVars>
          <dgm:chPref val="3"/>
        </dgm:presLayoutVars>
      </dgm:prSet>
      <dgm:spPr/>
    </dgm:pt>
    <dgm:pt modelId="{2008764D-E5F6-4460-878F-720CDA245836}" type="pres">
      <dgm:prSet presAssocID="{DF0FC1D8-3801-4188-8F44-0260EA308637}" presName="level3hierChild" presStyleCnt="0"/>
      <dgm:spPr/>
    </dgm:pt>
    <dgm:pt modelId="{6A6FE65A-AA50-4998-98EC-7C246BDFD4F3}" type="pres">
      <dgm:prSet presAssocID="{054CA297-73E3-4077-903D-CBDC233A55FE}" presName="conn2-1" presStyleLbl="parChTrans1D2" presStyleIdx="1" presStyleCnt="2"/>
      <dgm:spPr/>
    </dgm:pt>
    <dgm:pt modelId="{D3FDE454-E5A4-4846-B758-67B5D5F15BD6}" type="pres">
      <dgm:prSet presAssocID="{054CA297-73E3-4077-903D-CBDC233A55FE}" presName="connTx" presStyleLbl="parChTrans1D2" presStyleIdx="1" presStyleCnt="2"/>
      <dgm:spPr/>
    </dgm:pt>
    <dgm:pt modelId="{C4E683B3-0C5E-4D67-8EA3-37020FDAA7CC}" type="pres">
      <dgm:prSet presAssocID="{58ED8691-B4B3-4F47-996A-2EC1C76B6CCB}" presName="root2" presStyleCnt="0"/>
      <dgm:spPr/>
    </dgm:pt>
    <dgm:pt modelId="{CB7830F4-187B-4794-8CF5-301DD4C8A65C}" type="pres">
      <dgm:prSet presAssocID="{58ED8691-B4B3-4F47-996A-2EC1C76B6CCB}" presName="LevelTwoTextNode" presStyleLbl="node2" presStyleIdx="1" presStyleCnt="2">
        <dgm:presLayoutVars>
          <dgm:chPref val="3"/>
        </dgm:presLayoutVars>
      </dgm:prSet>
      <dgm:spPr/>
    </dgm:pt>
    <dgm:pt modelId="{F9FF207B-CD5C-4B8E-8B05-475BC63E057A}" type="pres">
      <dgm:prSet presAssocID="{58ED8691-B4B3-4F47-996A-2EC1C76B6CCB}" presName="level3hierChild" presStyleCnt="0"/>
      <dgm:spPr/>
    </dgm:pt>
  </dgm:ptLst>
  <dgm:cxnLst>
    <dgm:cxn modelId="{09A76107-9280-4DB5-A852-C5C1CC7F2DD0}" type="presOf" srcId="{C984F6D0-24FD-446C-8105-4BA43B684C8B}" destId="{F286FE8B-32CF-4C27-9763-2955D30CBCB2}" srcOrd="0" destOrd="0" presId="urn:microsoft.com/office/officeart/2005/8/layout/hierarchy2"/>
    <dgm:cxn modelId="{CC499F32-06FA-47C3-8BA9-917B1073B57B}" type="presOf" srcId="{054CA297-73E3-4077-903D-CBDC233A55FE}" destId="{D3FDE454-E5A4-4846-B758-67B5D5F15BD6}" srcOrd="1" destOrd="0" presId="urn:microsoft.com/office/officeart/2005/8/layout/hierarchy2"/>
    <dgm:cxn modelId="{AAA2333B-5549-44EE-B174-594D0E76490E}" type="presOf" srcId="{DF0FC1D8-3801-4188-8F44-0260EA308637}" destId="{C51DAFCD-6935-4CFC-AA48-D66B9152499F}" srcOrd="0" destOrd="0" presId="urn:microsoft.com/office/officeart/2005/8/layout/hierarchy2"/>
    <dgm:cxn modelId="{D4D30D56-8A6D-41E6-8306-6C6E9032FE75}" type="presOf" srcId="{054CA297-73E3-4077-903D-CBDC233A55FE}" destId="{6A6FE65A-AA50-4998-98EC-7C246BDFD4F3}" srcOrd="0" destOrd="0" presId="urn:microsoft.com/office/officeart/2005/8/layout/hierarchy2"/>
    <dgm:cxn modelId="{8B8FF37E-E144-4E16-94F0-A11FBE3682E5}" type="presOf" srcId="{ABF4977A-7B0D-43E1-B004-70C4A01C6BBE}" destId="{AD1EFF55-321D-4B71-83F5-33AE72E8C24E}" srcOrd="0" destOrd="0" presId="urn:microsoft.com/office/officeart/2005/8/layout/hierarchy2"/>
    <dgm:cxn modelId="{14428485-40FA-4E21-8E9F-44E57C1FC834}" type="presOf" srcId="{76741E73-AD57-4E76-969E-ED2824A7977D}" destId="{D7362796-F6E2-4368-AC33-6637876B691E}" srcOrd="1" destOrd="0" presId="urn:microsoft.com/office/officeart/2005/8/layout/hierarchy2"/>
    <dgm:cxn modelId="{787B428A-2590-4C35-A6D9-3AE6D3003D68}" type="presOf" srcId="{58ED8691-B4B3-4F47-996A-2EC1C76B6CCB}" destId="{CB7830F4-187B-4794-8CF5-301DD4C8A65C}" srcOrd="0" destOrd="0" presId="urn:microsoft.com/office/officeart/2005/8/layout/hierarchy2"/>
    <dgm:cxn modelId="{3159FCAB-80C3-48A7-82C4-F29663CC5A68}" srcId="{C984F6D0-24FD-446C-8105-4BA43B684C8B}" destId="{58ED8691-B4B3-4F47-996A-2EC1C76B6CCB}" srcOrd="1" destOrd="0" parTransId="{054CA297-73E3-4077-903D-CBDC233A55FE}" sibTransId="{9A9B2008-44A5-476A-B386-024A583DE8ED}"/>
    <dgm:cxn modelId="{9CA251B6-ECD2-47C8-95D3-FE485FA71EEF}" srcId="{ABF4977A-7B0D-43E1-B004-70C4A01C6BBE}" destId="{C984F6D0-24FD-446C-8105-4BA43B684C8B}" srcOrd="0" destOrd="0" parTransId="{D0A6AFD2-DA66-4463-BDED-247332E79D53}" sibTransId="{830A7539-5BD0-4F2C-B4EF-FF3F18755099}"/>
    <dgm:cxn modelId="{CAEDC5BE-7ABC-4776-93CF-D17F01327EA5}" srcId="{C984F6D0-24FD-446C-8105-4BA43B684C8B}" destId="{DF0FC1D8-3801-4188-8F44-0260EA308637}" srcOrd="0" destOrd="0" parTransId="{76741E73-AD57-4E76-969E-ED2824A7977D}" sibTransId="{F4622DB2-E0D9-47D8-B655-19EA6066A12A}"/>
    <dgm:cxn modelId="{D7E60FCE-4157-4CAD-AE80-E4FAFCF17D1F}" type="presOf" srcId="{76741E73-AD57-4E76-969E-ED2824A7977D}" destId="{DDD23B6F-9A5D-484E-9025-7CB1318F8414}" srcOrd="0" destOrd="0" presId="urn:microsoft.com/office/officeart/2005/8/layout/hierarchy2"/>
    <dgm:cxn modelId="{684F06F2-143D-4ABD-96CF-BEC960ED183E}" type="presParOf" srcId="{AD1EFF55-321D-4B71-83F5-33AE72E8C24E}" destId="{348015A7-296A-44E9-8D8F-54DE0BA0D935}" srcOrd="0" destOrd="0" presId="urn:microsoft.com/office/officeart/2005/8/layout/hierarchy2"/>
    <dgm:cxn modelId="{142CF8DA-2F82-4842-82B4-3F29A408E55A}" type="presParOf" srcId="{348015A7-296A-44E9-8D8F-54DE0BA0D935}" destId="{F286FE8B-32CF-4C27-9763-2955D30CBCB2}" srcOrd="0" destOrd="0" presId="urn:microsoft.com/office/officeart/2005/8/layout/hierarchy2"/>
    <dgm:cxn modelId="{63F45E13-3C3B-41E8-9F25-F7C3F1AF18A7}" type="presParOf" srcId="{348015A7-296A-44E9-8D8F-54DE0BA0D935}" destId="{500655E0-9627-44C5-8751-0616BB851997}" srcOrd="1" destOrd="0" presId="urn:microsoft.com/office/officeart/2005/8/layout/hierarchy2"/>
    <dgm:cxn modelId="{3FB3BBBE-826A-4F0B-A6F4-7B7187005CFF}" type="presParOf" srcId="{500655E0-9627-44C5-8751-0616BB851997}" destId="{DDD23B6F-9A5D-484E-9025-7CB1318F8414}" srcOrd="0" destOrd="0" presId="urn:microsoft.com/office/officeart/2005/8/layout/hierarchy2"/>
    <dgm:cxn modelId="{E4BDFF96-8EDD-4864-BD01-0E82518E33D3}" type="presParOf" srcId="{DDD23B6F-9A5D-484E-9025-7CB1318F8414}" destId="{D7362796-F6E2-4368-AC33-6637876B691E}" srcOrd="0" destOrd="0" presId="urn:microsoft.com/office/officeart/2005/8/layout/hierarchy2"/>
    <dgm:cxn modelId="{D6DE5107-C03B-415E-B0B6-2F7085159A5A}" type="presParOf" srcId="{500655E0-9627-44C5-8751-0616BB851997}" destId="{0300526C-9336-46EA-AF35-8286D5A62984}" srcOrd="1" destOrd="0" presId="urn:microsoft.com/office/officeart/2005/8/layout/hierarchy2"/>
    <dgm:cxn modelId="{83D4559B-3664-44EC-91D8-AE05FC683509}" type="presParOf" srcId="{0300526C-9336-46EA-AF35-8286D5A62984}" destId="{C51DAFCD-6935-4CFC-AA48-D66B9152499F}" srcOrd="0" destOrd="0" presId="urn:microsoft.com/office/officeart/2005/8/layout/hierarchy2"/>
    <dgm:cxn modelId="{E8EE277E-8DA1-4253-A673-4E9CED1103BE}" type="presParOf" srcId="{0300526C-9336-46EA-AF35-8286D5A62984}" destId="{2008764D-E5F6-4460-878F-720CDA245836}" srcOrd="1" destOrd="0" presId="urn:microsoft.com/office/officeart/2005/8/layout/hierarchy2"/>
    <dgm:cxn modelId="{06FA7176-B9DA-47AE-8CE4-2C9D2BCC58F0}" type="presParOf" srcId="{500655E0-9627-44C5-8751-0616BB851997}" destId="{6A6FE65A-AA50-4998-98EC-7C246BDFD4F3}" srcOrd="2" destOrd="0" presId="urn:microsoft.com/office/officeart/2005/8/layout/hierarchy2"/>
    <dgm:cxn modelId="{003649B7-8DD6-4CED-B42C-A745133451D4}" type="presParOf" srcId="{6A6FE65A-AA50-4998-98EC-7C246BDFD4F3}" destId="{D3FDE454-E5A4-4846-B758-67B5D5F15BD6}" srcOrd="0" destOrd="0" presId="urn:microsoft.com/office/officeart/2005/8/layout/hierarchy2"/>
    <dgm:cxn modelId="{B8EC45CE-73CA-481C-AD5C-C12EE7F1EE6D}" type="presParOf" srcId="{500655E0-9627-44C5-8751-0616BB851997}" destId="{C4E683B3-0C5E-4D67-8EA3-37020FDAA7CC}" srcOrd="3" destOrd="0" presId="urn:microsoft.com/office/officeart/2005/8/layout/hierarchy2"/>
    <dgm:cxn modelId="{87409E02-A183-49EC-963D-EEC37158CF97}" type="presParOf" srcId="{C4E683B3-0C5E-4D67-8EA3-37020FDAA7CC}" destId="{CB7830F4-187B-4794-8CF5-301DD4C8A65C}" srcOrd="0" destOrd="0" presId="urn:microsoft.com/office/officeart/2005/8/layout/hierarchy2"/>
    <dgm:cxn modelId="{6C145B0C-7C0B-4F08-AB40-6F369D792D0C}" type="presParOf" srcId="{C4E683B3-0C5E-4D67-8EA3-37020FDAA7CC}" destId="{F9FF207B-CD5C-4B8E-8B05-475BC63E057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6FE8B-32CF-4C27-9763-2955D30CBCB2}">
      <dsp:nvSpPr>
        <dsp:cNvPr id="0" name=""/>
        <dsp:cNvSpPr/>
      </dsp:nvSpPr>
      <dsp:spPr>
        <a:xfrm>
          <a:off x="1001333" y="712109"/>
          <a:ext cx="2474190" cy="1237095"/>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s-MX" sz="2700" kern="1200"/>
            <a:t>NORMAS DE VALUACIÓN Y REVELACIÓN </a:t>
          </a:r>
        </a:p>
      </dsp:txBody>
      <dsp:txXfrm>
        <a:off x="1037566" y="748342"/>
        <a:ext cx="2401724" cy="1164629"/>
      </dsp:txXfrm>
    </dsp:sp>
    <dsp:sp modelId="{DDD23B6F-9A5D-484E-9025-7CB1318F8414}">
      <dsp:nvSpPr>
        <dsp:cNvPr id="0" name=""/>
        <dsp:cNvSpPr/>
      </dsp:nvSpPr>
      <dsp:spPr>
        <a:xfrm rot="19457599">
          <a:off x="3360966" y="933156"/>
          <a:ext cx="1218789" cy="83671"/>
        </a:xfrm>
        <a:custGeom>
          <a:avLst/>
          <a:gdLst/>
          <a:ahLst/>
          <a:cxnLst/>
          <a:rect l="0" t="0" r="0" b="0"/>
          <a:pathLst>
            <a:path>
              <a:moveTo>
                <a:pt x="0" y="41835"/>
              </a:moveTo>
              <a:lnTo>
                <a:pt x="1218789" y="4183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3939891" y="944522"/>
        <a:ext cx="60939" cy="60939"/>
      </dsp:txXfrm>
    </dsp:sp>
    <dsp:sp modelId="{C51DAFCD-6935-4CFC-AA48-D66B9152499F}">
      <dsp:nvSpPr>
        <dsp:cNvPr id="0" name=""/>
        <dsp:cNvSpPr/>
      </dsp:nvSpPr>
      <dsp:spPr>
        <a:xfrm>
          <a:off x="4465199" y="779"/>
          <a:ext cx="2474190" cy="1237095"/>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s-MX" sz="2700" kern="1200" dirty="0"/>
            <a:t>REGISTRO INICIAL </a:t>
          </a:r>
        </a:p>
      </dsp:txBody>
      <dsp:txXfrm>
        <a:off x="4501432" y="37012"/>
        <a:ext cx="2401724" cy="1164629"/>
      </dsp:txXfrm>
    </dsp:sp>
    <dsp:sp modelId="{6A6FE65A-AA50-4998-98EC-7C246BDFD4F3}">
      <dsp:nvSpPr>
        <dsp:cNvPr id="0" name=""/>
        <dsp:cNvSpPr/>
      </dsp:nvSpPr>
      <dsp:spPr>
        <a:xfrm rot="2142401">
          <a:off x="3360966" y="1644485"/>
          <a:ext cx="1218789" cy="83671"/>
        </a:xfrm>
        <a:custGeom>
          <a:avLst/>
          <a:gdLst/>
          <a:ahLst/>
          <a:cxnLst/>
          <a:rect l="0" t="0" r="0" b="0"/>
          <a:pathLst>
            <a:path>
              <a:moveTo>
                <a:pt x="0" y="41835"/>
              </a:moveTo>
              <a:lnTo>
                <a:pt x="1218789" y="4183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3939891" y="1655852"/>
        <a:ext cx="60939" cy="60939"/>
      </dsp:txXfrm>
    </dsp:sp>
    <dsp:sp modelId="{CB7830F4-187B-4794-8CF5-301DD4C8A65C}">
      <dsp:nvSpPr>
        <dsp:cNvPr id="0" name=""/>
        <dsp:cNvSpPr/>
      </dsp:nvSpPr>
      <dsp:spPr>
        <a:xfrm>
          <a:off x="4465199" y="1423439"/>
          <a:ext cx="2474190" cy="1237095"/>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s-MX" sz="2700" kern="1200"/>
            <a:t>REGISTRO POSTERIOR </a:t>
          </a:r>
        </a:p>
      </dsp:txBody>
      <dsp:txXfrm>
        <a:off x="4501432" y="1459672"/>
        <a:ext cx="2401724" cy="116462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5995C-3827-4A2E-91C5-10A60E03887B}" type="datetimeFigureOut">
              <a:rPr lang="es-MX" smtClean="0"/>
              <a:t>26/05/2022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631F93-8A23-48A2-ACC0-3378778A1C24}" type="slidenum">
              <a:rPr lang="es-MX" smtClean="0"/>
              <a:t>‹Nº›</a:t>
            </a:fld>
            <a:endParaRPr lang="es-MX"/>
          </a:p>
        </p:txBody>
      </p:sp>
    </p:spTree>
    <p:extLst>
      <p:ext uri="{BB962C8B-B14F-4D97-AF65-F5344CB8AC3E}">
        <p14:creationId xmlns:p14="http://schemas.microsoft.com/office/powerpoint/2010/main" val="4051555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C4FD67-D32B-849E-3A1B-E8586AD9248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A041E5A-BB8D-8055-BC42-F5838C82F1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7383DD5C-20A7-8689-9ACB-6EF2F29B2480}"/>
              </a:ext>
            </a:extLst>
          </p:cNvPr>
          <p:cNvSpPr>
            <a:spLocks noGrp="1"/>
          </p:cNvSpPr>
          <p:nvPr>
            <p:ph type="dt" sz="half" idx="10"/>
          </p:nvPr>
        </p:nvSpPr>
        <p:spPr/>
        <p:txBody>
          <a:bodyPr/>
          <a:lstStyle/>
          <a:p>
            <a:fld id="{B4210C8E-1483-4524-83DE-F2C62F5A69CA}" type="datetime1">
              <a:rPr lang="es-MX" smtClean="0"/>
              <a:t>26/05/2022</a:t>
            </a:fld>
            <a:endParaRPr lang="es-MX"/>
          </a:p>
        </p:txBody>
      </p:sp>
      <p:sp>
        <p:nvSpPr>
          <p:cNvPr id="5" name="Marcador de pie de página 4">
            <a:extLst>
              <a:ext uri="{FF2B5EF4-FFF2-40B4-BE49-F238E27FC236}">
                <a16:creationId xmlns:a16="http://schemas.microsoft.com/office/drawing/2014/main" id="{BD35E280-7412-AE21-A940-00C06815FAEC}"/>
              </a:ext>
            </a:extLst>
          </p:cNvPr>
          <p:cNvSpPr>
            <a:spLocks noGrp="1"/>
          </p:cNvSpPr>
          <p:nvPr>
            <p:ph type="ftr" sz="quarter" idx="11"/>
          </p:nvPr>
        </p:nvSpPr>
        <p:spPr/>
        <p:txBody>
          <a:bodyPr/>
          <a:lstStyle/>
          <a:p>
            <a:r>
              <a:rPr lang="es-MX"/>
              <a:t>NIF C-1 Efectivo y equivalentes de efectivo                                           L.R.I. Omar Cortés Macías</a:t>
            </a:r>
          </a:p>
        </p:txBody>
      </p:sp>
      <p:sp>
        <p:nvSpPr>
          <p:cNvPr id="6" name="Marcador de número de diapositiva 5">
            <a:extLst>
              <a:ext uri="{FF2B5EF4-FFF2-40B4-BE49-F238E27FC236}">
                <a16:creationId xmlns:a16="http://schemas.microsoft.com/office/drawing/2014/main" id="{EE9B32A8-992B-8501-F876-074381D2CB06}"/>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601702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BE15A9-315C-B9CB-1321-763902DFF6B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6A8C789-15EB-11BE-E7EF-BA259524783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F3D80D2-0938-66F1-769E-12166B96661A}"/>
              </a:ext>
            </a:extLst>
          </p:cNvPr>
          <p:cNvSpPr>
            <a:spLocks noGrp="1"/>
          </p:cNvSpPr>
          <p:nvPr>
            <p:ph type="dt" sz="half" idx="10"/>
          </p:nvPr>
        </p:nvSpPr>
        <p:spPr/>
        <p:txBody>
          <a:bodyPr/>
          <a:lstStyle/>
          <a:p>
            <a:fld id="{D0250137-5000-4126-B462-EB94FF26A132}" type="datetime1">
              <a:rPr lang="es-MX" smtClean="0"/>
              <a:t>26/05/2022</a:t>
            </a:fld>
            <a:endParaRPr lang="es-MX"/>
          </a:p>
        </p:txBody>
      </p:sp>
      <p:sp>
        <p:nvSpPr>
          <p:cNvPr id="5" name="Marcador de pie de página 4">
            <a:extLst>
              <a:ext uri="{FF2B5EF4-FFF2-40B4-BE49-F238E27FC236}">
                <a16:creationId xmlns:a16="http://schemas.microsoft.com/office/drawing/2014/main" id="{92AFED41-0E64-49C0-A49B-51496D2F2E04}"/>
              </a:ext>
            </a:extLst>
          </p:cNvPr>
          <p:cNvSpPr>
            <a:spLocks noGrp="1"/>
          </p:cNvSpPr>
          <p:nvPr>
            <p:ph type="ftr" sz="quarter" idx="11"/>
          </p:nvPr>
        </p:nvSpPr>
        <p:spPr/>
        <p:txBody>
          <a:bodyPr/>
          <a:lstStyle/>
          <a:p>
            <a:r>
              <a:rPr lang="es-MX"/>
              <a:t>NIF C-1 Efectivo y equivalentes de efectivo                                           L.R.I. Omar Cortés Macías</a:t>
            </a:r>
          </a:p>
        </p:txBody>
      </p:sp>
      <p:sp>
        <p:nvSpPr>
          <p:cNvPr id="6" name="Marcador de número de diapositiva 5">
            <a:extLst>
              <a:ext uri="{FF2B5EF4-FFF2-40B4-BE49-F238E27FC236}">
                <a16:creationId xmlns:a16="http://schemas.microsoft.com/office/drawing/2014/main" id="{F19ACD08-F4A3-AD27-CC62-5BB40FA835BD}"/>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1361111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E087233-CD61-97BD-3BC9-0A53331E667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9E05103-AD25-D716-6B97-A578FF5E252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EB5F774-ADE4-0D2C-E3D1-CA67F9739923}"/>
              </a:ext>
            </a:extLst>
          </p:cNvPr>
          <p:cNvSpPr>
            <a:spLocks noGrp="1"/>
          </p:cNvSpPr>
          <p:nvPr>
            <p:ph type="dt" sz="half" idx="10"/>
          </p:nvPr>
        </p:nvSpPr>
        <p:spPr/>
        <p:txBody>
          <a:bodyPr/>
          <a:lstStyle/>
          <a:p>
            <a:fld id="{D766E5D6-CEB1-4D58-AA85-877916F59B38}" type="datetime1">
              <a:rPr lang="es-MX" smtClean="0"/>
              <a:t>26/05/2022</a:t>
            </a:fld>
            <a:endParaRPr lang="es-MX"/>
          </a:p>
        </p:txBody>
      </p:sp>
      <p:sp>
        <p:nvSpPr>
          <p:cNvPr id="5" name="Marcador de pie de página 4">
            <a:extLst>
              <a:ext uri="{FF2B5EF4-FFF2-40B4-BE49-F238E27FC236}">
                <a16:creationId xmlns:a16="http://schemas.microsoft.com/office/drawing/2014/main" id="{668F7E48-1F3C-2AA9-92E2-23865CCF14BD}"/>
              </a:ext>
            </a:extLst>
          </p:cNvPr>
          <p:cNvSpPr>
            <a:spLocks noGrp="1"/>
          </p:cNvSpPr>
          <p:nvPr>
            <p:ph type="ftr" sz="quarter" idx="11"/>
          </p:nvPr>
        </p:nvSpPr>
        <p:spPr/>
        <p:txBody>
          <a:bodyPr/>
          <a:lstStyle/>
          <a:p>
            <a:r>
              <a:rPr lang="es-MX"/>
              <a:t>NIF C-1 Efectivo y equivalentes de efectivo                                           L.R.I. Omar Cortés Macías</a:t>
            </a:r>
          </a:p>
        </p:txBody>
      </p:sp>
      <p:sp>
        <p:nvSpPr>
          <p:cNvPr id="6" name="Marcador de número de diapositiva 5">
            <a:extLst>
              <a:ext uri="{FF2B5EF4-FFF2-40B4-BE49-F238E27FC236}">
                <a16:creationId xmlns:a16="http://schemas.microsoft.com/office/drawing/2014/main" id="{A7841671-73EB-5607-AC74-BEB3E926D288}"/>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313668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6736AC-8065-BF95-FDF2-B6AEAC4CF71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5AC654E-68E0-C3CA-6873-34AFF6A9F3A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CA09113-C9FC-31E9-F96B-86EEFD13DC62}"/>
              </a:ext>
            </a:extLst>
          </p:cNvPr>
          <p:cNvSpPr>
            <a:spLocks noGrp="1"/>
          </p:cNvSpPr>
          <p:nvPr>
            <p:ph type="dt" sz="half" idx="10"/>
          </p:nvPr>
        </p:nvSpPr>
        <p:spPr/>
        <p:txBody>
          <a:bodyPr/>
          <a:lstStyle/>
          <a:p>
            <a:fld id="{9B50BF86-9E33-4463-826B-1DE9DFC0B9C6}" type="datetime1">
              <a:rPr lang="es-MX" smtClean="0"/>
              <a:t>26/05/2022</a:t>
            </a:fld>
            <a:endParaRPr lang="es-MX"/>
          </a:p>
        </p:txBody>
      </p:sp>
      <p:sp>
        <p:nvSpPr>
          <p:cNvPr id="5" name="Marcador de pie de página 4">
            <a:extLst>
              <a:ext uri="{FF2B5EF4-FFF2-40B4-BE49-F238E27FC236}">
                <a16:creationId xmlns:a16="http://schemas.microsoft.com/office/drawing/2014/main" id="{685901C1-5EDF-7142-F13B-DCF0A75A8F0F}"/>
              </a:ext>
            </a:extLst>
          </p:cNvPr>
          <p:cNvSpPr>
            <a:spLocks noGrp="1"/>
          </p:cNvSpPr>
          <p:nvPr>
            <p:ph type="ftr" sz="quarter" idx="11"/>
          </p:nvPr>
        </p:nvSpPr>
        <p:spPr/>
        <p:txBody>
          <a:bodyPr/>
          <a:lstStyle/>
          <a:p>
            <a:r>
              <a:rPr lang="es-MX"/>
              <a:t>NIF C-1 Efectivo y equivalentes de efectivo                                           L.R.I. Omar Cortés Macías</a:t>
            </a:r>
          </a:p>
        </p:txBody>
      </p:sp>
      <p:sp>
        <p:nvSpPr>
          <p:cNvPr id="6" name="Marcador de número de diapositiva 5">
            <a:extLst>
              <a:ext uri="{FF2B5EF4-FFF2-40B4-BE49-F238E27FC236}">
                <a16:creationId xmlns:a16="http://schemas.microsoft.com/office/drawing/2014/main" id="{E51F9DE3-72A5-9361-CCC7-95BF1823E4E0}"/>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1163968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1C5EBA-EB1E-6501-2C65-73428ADA0BF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08AE64F-5394-49DC-AA34-80F2C59CF6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74A36FB-745D-1FA8-6A83-D3ADD74CDD43}"/>
              </a:ext>
            </a:extLst>
          </p:cNvPr>
          <p:cNvSpPr>
            <a:spLocks noGrp="1"/>
          </p:cNvSpPr>
          <p:nvPr>
            <p:ph type="dt" sz="half" idx="10"/>
          </p:nvPr>
        </p:nvSpPr>
        <p:spPr/>
        <p:txBody>
          <a:bodyPr/>
          <a:lstStyle/>
          <a:p>
            <a:fld id="{4B83486B-C480-44D5-879C-B077F743F85A}" type="datetime1">
              <a:rPr lang="es-MX" smtClean="0"/>
              <a:t>26/05/2022</a:t>
            </a:fld>
            <a:endParaRPr lang="es-MX"/>
          </a:p>
        </p:txBody>
      </p:sp>
      <p:sp>
        <p:nvSpPr>
          <p:cNvPr id="5" name="Marcador de pie de página 4">
            <a:extLst>
              <a:ext uri="{FF2B5EF4-FFF2-40B4-BE49-F238E27FC236}">
                <a16:creationId xmlns:a16="http://schemas.microsoft.com/office/drawing/2014/main" id="{3AE3F2FD-AB93-08BC-92E9-9C81CBE0DDD7}"/>
              </a:ext>
            </a:extLst>
          </p:cNvPr>
          <p:cNvSpPr>
            <a:spLocks noGrp="1"/>
          </p:cNvSpPr>
          <p:nvPr>
            <p:ph type="ftr" sz="quarter" idx="11"/>
          </p:nvPr>
        </p:nvSpPr>
        <p:spPr/>
        <p:txBody>
          <a:bodyPr/>
          <a:lstStyle/>
          <a:p>
            <a:r>
              <a:rPr lang="es-MX"/>
              <a:t>NIF C-1 Efectivo y equivalentes de efectivo                                           L.R.I. Omar Cortés Macías</a:t>
            </a:r>
          </a:p>
        </p:txBody>
      </p:sp>
      <p:sp>
        <p:nvSpPr>
          <p:cNvPr id="6" name="Marcador de número de diapositiva 5">
            <a:extLst>
              <a:ext uri="{FF2B5EF4-FFF2-40B4-BE49-F238E27FC236}">
                <a16:creationId xmlns:a16="http://schemas.microsoft.com/office/drawing/2014/main" id="{9D51E99A-30C2-8FEC-0F72-E87AF993B9A4}"/>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232912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C49886-FB99-202D-EB0F-E3B81DFB7AD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B3EC34B-47C8-F7FE-085A-9B1564DDC08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732C840B-55F4-7A44-1767-6FC33064AF8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D8549F9-D4F3-D1E9-9E08-2472C7A9E129}"/>
              </a:ext>
            </a:extLst>
          </p:cNvPr>
          <p:cNvSpPr>
            <a:spLocks noGrp="1"/>
          </p:cNvSpPr>
          <p:nvPr>
            <p:ph type="dt" sz="half" idx="10"/>
          </p:nvPr>
        </p:nvSpPr>
        <p:spPr/>
        <p:txBody>
          <a:bodyPr/>
          <a:lstStyle/>
          <a:p>
            <a:fld id="{ACCCC62D-25DD-44D7-85D5-80871D79A6D2}" type="datetime1">
              <a:rPr lang="es-MX" smtClean="0"/>
              <a:t>26/05/2022</a:t>
            </a:fld>
            <a:endParaRPr lang="es-MX"/>
          </a:p>
        </p:txBody>
      </p:sp>
      <p:sp>
        <p:nvSpPr>
          <p:cNvPr id="6" name="Marcador de pie de página 5">
            <a:extLst>
              <a:ext uri="{FF2B5EF4-FFF2-40B4-BE49-F238E27FC236}">
                <a16:creationId xmlns:a16="http://schemas.microsoft.com/office/drawing/2014/main" id="{654BE15C-57D9-6517-66D2-05A7522FAED6}"/>
              </a:ext>
            </a:extLst>
          </p:cNvPr>
          <p:cNvSpPr>
            <a:spLocks noGrp="1"/>
          </p:cNvSpPr>
          <p:nvPr>
            <p:ph type="ftr" sz="quarter" idx="11"/>
          </p:nvPr>
        </p:nvSpPr>
        <p:spPr/>
        <p:txBody>
          <a:bodyPr/>
          <a:lstStyle/>
          <a:p>
            <a:r>
              <a:rPr lang="es-MX"/>
              <a:t>NIF C-1 Efectivo y equivalentes de efectivo                                           L.R.I. Omar Cortés Macías</a:t>
            </a:r>
          </a:p>
        </p:txBody>
      </p:sp>
      <p:sp>
        <p:nvSpPr>
          <p:cNvPr id="7" name="Marcador de número de diapositiva 6">
            <a:extLst>
              <a:ext uri="{FF2B5EF4-FFF2-40B4-BE49-F238E27FC236}">
                <a16:creationId xmlns:a16="http://schemas.microsoft.com/office/drawing/2014/main" id="{0029892A-CEAC-55AC-0DCE-4F8BBEB46BC1}"/>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3735573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D6014A-0499-0794-19F1-0F94E7E1FC5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18F4E32-9810-8258-B1BE-32A972B43D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5620539-754D-02D5-CA69-EAFBB68E9BD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2209F4AE-053E-633A-295D-F43B4E7AD1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C0432D8-B461-AAD3-9A79-A2300EB0112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99DA6130-657C-6048-40E8-04811F8F1918}"/>
              </a:ext>
            </a:extLst>
          </p:cNvPr>
          <p:cNvSpPr>
            <a:spLocks noGrp="1"/>
          </p:cNvSpPr>
          <p:nvPr>
            <p:ph type="dt" sz="half" idx="10"/>
          </p:nvPr>
        </p:nvSpPr>
        <p:spPr/>
        <p:txBody>
          <a:bodyPr/>
          <a:lstStyle/>
          <a:p>
            <a:fld id="{C492B6FF-4B1E-4B3A-86ED-C044C29F953E}" type="datetime1">
              <a:rPr lang="es-MX" smtClean="0"/>
              <a:t>26/05/2022</a:t>
            </a:fld>
            <a:endParaRPr lang="es-MX"/>
          </a:p>
        </p:txBody>
      </p:sp>
      <p:sp>
        <p:nvSpPr>
          <p:cNvPr id="8" name="Marcador de pie de página 7">
            <a:extLst>
              <a:ext uri="{FF2B5EF4-FFF2-40B4-BE49-F238E27FC236}">
                <a16:creationId xmlns:a16="http://schemas.microsoft.com/office/drawing/2014/main" id="{673BE112-E355-1262-F765-B708DAB43515}"/>
              </a:ext>
            </a:extLst>
          </p:cNvPr>
          <p:cNvSpPr>
            <a:spLocks noGrp="1"/>
          </p:cNvSpPr>
          <p:nvPr>
            <p:ph type="ftr" sz="quarter" idx="11"/>
          </p:nvPr>
        </p:nvSpPr>
        <p:spPr/>
        <p:txBody>
          <a:bodyPr/>
          <a:lstStyle/>
          <a:p>
            <a:r>
              <a:rPr lang="es-MX"/>
              <a:t>NIF C-1 Efectivo y equivalentes de efectivo                                           L.R.I. Omar Cortés Macías</a:t>
            </a:r>
          </a:p>
        </p:txBody>
      </p:sp>
      <p:sp>
        <p:nvSpPr>
          <p:cNvPr id="9" name="Marcador de número de diapositiva 8">
            <a:extLst>
              <a:ext uri="{FF2B5EF4-FFF2-40B4-BE49-F238E27FC236}">
                <a16:creationId xmlns:a16="http://schemas.microsoft.com/office/drawing/2014/main" id="{CBEADEFF-20E2-B0A5-2CD0-4CA285808FE5}"/>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1066890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915A2D-AA14-1D9F-F5C0-70C92DEEAD3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CB2DE32-0CB0-5B4D-9E59-441FAA8333C4}"/>
              </a:ext>
            </a:extLst>
          </p:cNvPr>
          <p:cNvSpPr>
            <a:spLocks noGrp="1"/>
          </p:cNvSpPr>
          <p:nvPr>
            <p:ph type="dt" sz="half" idx="10"/>
          </p:nvPr>
        </p:nvSpPr>
        <p:spPr/>
        <p:txBody>
          <a:bodyPr/>
          <a:lstStyle/>
          <a:p>
            <a:fld id="{F98F3E4B-C029-470B-BB2D-D955D26C1BEE}" type="datetime1">
              <a:rPr lang="es-MX" smtClean="0"/>
              <a:t>26/05/2022</a:t>
            </a:fld>
            <a:endParaRPr lang="es-MX"/>
          </a:p>
        </p:txBody>
      </p:sp>
      <p:sp>
        <p:nvSpPr>
          <p:cNvPr id="4" name="Marcador de pie de página 3">
            <a:extLst>
              <a:ext uri="{FF2B5EF4-FFF2-40B4-BE49-F238E27FC236}">
                <a16:creationId xmlns:a16="http://schemas.microsoft.com/office/drawing/2014/main" id="{280C9BDE-D743-A584-0A53-3B2A7D0CEE99}"/>
              </a:ext>
            </a:extLst>
          </p:cNvPr>
          <p:cNvSpPr>
            <a:spLocks noGrp="1"/>
          </p:cNvSpPr>
          <p:nvPr>
            <p:ph type="ftr" sz="quarter" idx="11"/>
          </p:nvPr>
        </p:nvSpPr>
        <p:spPr/>
        <p:txBody>
          <a:bodyPr/>
          <a:lstStyle/>
          <a:p>
            <a:r>
              <a:rPr lang="es-MX"/>
              <a:t>NIF C-1 Efectivo y equivalentes de efectivo                                           L.R.I. Omar Cortés Macías</a:t>
            </a:r>
          </a:p>
        </p:txBody>
      </p:sp>
      <p:sp>
        <p:nvSpPr>
          <p:cNvPr id="5" name="Marcador de número de diapositiva 4">
            <a:extLst>
              <a:ext uri="{FF2B5EF4-FFF2-40B4-BE49-F238E27FC236}">
                <a16:creationId xmlns:a16="http://schemas.microsoft.com/office/drawing/2014/main" id="{ECD7062A-E06A-324E-F9D4-94D6EA004E13}"/>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3079910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6879ED4-E3CC-CD84-D17D-41B13F89760B}"/>
              </a:ext>
            </a:extLst>
          </p:cNvPr>
          <p:cNvSpPr>
            <a:spLocks noGrp="1"/>
          </p:cNvSpPr>
          <p:nvPr>
            <p:ph type="dt" sz="half" idx="10"/>
          </p:nvPr>
        </p:nvSpPr>
        <p:spPr/>
        <p:txBody>
          <a:bodyPr/>
          <a:lstStyle/>
          <a:p>
            <a:fld id="{2E35CCAF-D1A4-45E4-9F47-309B8E82705D}" type="datetime1">
              <a:rPr lang="es-MX" smtClean="0"/>
              <a:t>26/05/2022</a:t>
            </a:fld>
            <a:endParaRPr lang="es-MX"/>
          </a:p>
        </p:txBody>
      </p:sp>
      <p:sp>
        <p:nvSpPr>
          <p:cNvPr id="3" name="Marcador de pie de página 2">
            <a:extLst>
              <a:ext uri="{FF2B5EF4-FFF2-40B4-BE49-F238E27FC236}">
                <a16:creationId xmlns:a16="http://schemas.microsoft.com/office/drawing/2014/main" id="{ED77A3E9-A5AF-B3D1-1B7B-1ECB478BC0D1}"/>
              </a:ext>
            </a:extLst>
          </p:cNvPr>
          <p:cNvSpPr>
            <a:spLocks noGrp="1"/>
          </p:cNvSpPr>
          <p:nvPr>
            <p:ph type="ftr" sz="quarter" idx="11"/>
          </p:nvPr>
        </p:nvSpPr>
        <p:spPr/>
        <p:txBody>
          <a:bodyPr/>
          <a:lstStyle/>
          <a:p>
            <a:r>
              <a:rPr lang="es-MX"/>
              <a:t>NIF C-1 Efectivo y equivalentes de efectivo                                           L.R.I. Omar Cortés Macías</a:t>
            </a:r>
          </a:p>
        </p:txBody>
      </p:sp>
      <p:sp>
        <p:nvSpPr>
          <p:cNvPr id="4" name="Marcador de número de diapositiva 3">
            <a:extLst>
              <a:ext uri="{FF2B5EF4-FFF2-40B4-BE49-F238E27FC236}">
                <a16:creationId xmlns:a16="http://schemas.microsoft.com/office/drawing/2014/main" id="{EA523498-39D7-4B1A-2666-7297F422F872}"/>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3437248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B8F931-C6FB-5A4C-F209-F461343BD62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76A8D0D-27E9-60A7-C1B2-3C4A9A547F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39EED176-D80E-F665-7FFF-6BDDBE221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1CBDD86-9BE5-263E-8180-4055F26CB239}"/>
              </a:ext>
            </a:extLst>
          </p:cNvPr>
          <p:cNvSpPr>
            <a:spLocks noGrp="1"/>
          </p:cNvSpPr>
          <p:nvPr>
            <p:ph type="dt" sz="half" idx="10"/>
          </p:nvPr>
        </p:nvSpPr>
        <p:spPr/>
        <p:txBody>
          <a:bodyPr/>
          <a:lstStyle/>
          <a:p>
            <a:fld id="{05AD5A71-6C87-4C0F-8A83-5E57DA9F2BE5}" type="datetime1">
              <a:rPr lang="es-MX" smtClean="0"/>
              <a:t>26/05/2022</a:t>
            </a:fld>
            <a:endParaRPr lang="es-MX"/>
          </a:p>
        </p:txBody>
      </p:sp>
      <p:sp>
        <p:nvSpPr>
          <p:cNvPr id="6" name="Marcador de pie de página 5">
            <a:extLst>
              <a:ext uri="{FF2B5EF4-FFF2-40B4-BE49-F238E27FC236}">
                <a16:creationId xmlns:a16="http://schemas.microsoft.com/office/drawing/2014/main" id="{8E614566-82C3-893B-4726-A345E142EFE4}"/>
              </a:ext>
            </a:extLst>
          </p:cNvPr>
          <p:cNvSpPr>
            <a:spLocks noGrp="1"/>
          </p:cNvSpPr>
          <p:nvPr>
            <p:ph type="ftr" sz="quarter" idx="11"/>
          </p:nvPr>
        </p:nvSpPr>
        <p:spPr/>
        <p:txBody>
          <a:bodyPr/>
          <a:lstStyle/>
          <a:p>
            <a:r>
              <a:rPr lang="es-MX"/>
              <a:t>NIF C-1 Efectivo y equivalentes de efectivo                                           L.R.I. Omar Cortés Macías</a:t>
            </a:r>
          </a:p>
        </p:txBody>
      </p:sp>
      <p:sp>
        <p:nvSpPr>
          <p:cNvPr id="7" name="Marcador de número de diapositiva 6">
            <a:extLst>
              <a:ext uri="{FF2B5EF4-FFF2-40B4-BE49-F238E27FC236}">
                <a16:creationId xmlns:a16="http://schemas.microsoft.com/office/drawing/2014/main" id="{F5346468-E40E-C187-1614-9B1F5600058E}"/>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2710646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B63ED7-DFB4-0DBD-4F79-45302679C61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23F65E2E-4548-9AD9-5A26-D6C3D7A023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1F8E0CC3-8E29-6C2D-4680-DCBE2C17CB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4BABB4E-C0BB-BAE9-7E77-51EC3CD32A18}"/>
              </a:ext>
            </a:extLst>
          </p:cNvPr>
          <p:cNvSpPr>
            <a:spLocks noGrp="1"/>
          </p:cNvSpPr>
          <p:nvPr>
            <p:ph type="dt" sz="half" idx="10"/>
          </p:nvPr>
        </p:nvSpPr>
        <p:spPr/>
        <p:txBody>
          <a:bodyPr/>
          <a:lstStyle/>
          <a:p>
            <a:fld id="{8E9933ED-4B30-4BEA-A7E4-AB44D51CEF99}" type="datetime1">
              <a:rPr lang="es-MX" smtClean="0"/>
              <a:t>26/05/2022</a:t>
            </a:fld>
            <a:endParaRPr lang="es-MX"/>
          </a:p>
        </p:txBody>
      </p:sp>
      <p:sp>
        <p:nvSpPr>
          <p:cNvPr id="6" name="Marcador de pie de página 5">
            <a:extLst>
              <a:ext uri="{FF2B5EF4-FFF2-40B4-BE49-F238E27FC236}">
                <a16:creationId xmlns:a16="http://schemas.microsoft.com/office/drawing/2014/main" id="{91B27269-2122-03C0-D8F8-2B80C981762E}"/>
              </a:ext>
            </a:extLst>
          </p:cNvPr>
          <p:cNvSpPr>
            <a:spLocks noGrp="1"/>
          </p:cNvSpPr>
          <p:nvPr>
            <p:ph type="ftr" sz="quarter" idx="11"/>
          </p:nvPr>
        </p:nvSpPr>
        <p:spPr/>
        <p:txBody>
          <a:bodyPr/>
          <a:lstStyle/>
          <a:p>
            <a:r>
              <a:rPr lang="es-MX"/>
              <a:t>NIF C-1 Efectivo y equivalentes de efectivo                                           L.R.I. Omar Cortés Macías</a:t>
            </a:r>
          </a:p>
        </p:txBody>
      </p:sp>
      <p:sp>
        <p:nvSpPr>
          <p:cNvPr id="7" name="Marcador de número de diapositiva 6">
            <a:extLst>
              <a:ext uri="{FF2B5EF4-FFF2-40B4-BE49-F238E27FC236}">
                <a16:creationId xmlns:a16="http://schemas.microsoft.com/office/drawing/2014/main" id="{4428B550-FF6F-71B9-1A86-D319C897E8F0}"/>
              </a:ext>
            </a:extLst>
          </p:cNvPr>
          <p:cNvSpPr>
            <a:spLocks noGrp="1"/>
          </p:cNvSpPr>
          <p:nvPr>
            <p:ph type="sldNum" sz="quarter" idx="12"/>
          </p:nvPr>
        </p:nvSpPr>
        <p:spPr/>
        <p:txBody>
          <a:bodyPr/>
          <a:lstStyle/>
          <a:p>
            <a:fld id="{3480AA68-99EB-43BC-B7EA-706FAB2D83EE}" type="slidenum">
              <a:rPr lang="es-MX" smtClean="0"/>
              <a:t>‹Nº›</a:t>
            </a:fld>
            <a:endParaRPr lang="es-MX"/>
          </a:p>
        </p:txBody>
      </p:sp>
    </p:spTree>
    <p:extLst>
      <p:ext uri="{BB962C8B-B14F-4D97-AF65-F5344CB8AC3E}">
        <p14:creationId xmlns:p14="http://schemas.microsoft.com/office/powerpoint/2010/main" val="157268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C897F12-354C-F475-7CCC-E2130062D3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E9A7B81-C001-A98F-A253-600361087A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C88D622-2769-6C80-212B-A6D9A5566E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FC7FC-DCCE-40C7-A4D6-5022B47FFF6E}" type="datetime1">
              <a:rPr lang="es-MX" smtClean="0"/>
              <a:t>26/05/2022</a:t>
            </a:fld>
            <a:endParaRPr lang="es-MX"/>
          </a:p>
        </p:txBody>
      </p:sp>
      <p:sp>
        <p:nvSpPr>
          <p:cNvPr id="5" name="Marcador de pie de página 4">
            <a:extLst>
              <a:ext uri="{FF2B5EF4-FFF2-40B4-BE49-F238E27FC236}">
                <a16:creationId xmlns:a16="http://schemas.microsoft.com/office/drawing/2014/main" id="{4867A201-447F-CC53-7A58-8296C6F450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MX"/>
              <a:t>NIF C-1 Efectivo y equivalentes de efectivo                                           L.R.I. Omar Cortés Macías</a:t>
            </a:r>
          </a:p>
        </p:txBody>
      </p:sp>
      <p:sp>
        <p:nvSpPr>
          <p:cNvPr id="6" name="Marcador de número de diapositiva 5">
            <a:extLst>
              <a:ext uri="{FF2B5EF4-FFF2-40B4-BE49-F238E27FC236}">
                <a16:creationId xmlns:a16="http://schemas.microsoft.com/office/drawing/2014/main" id="{75F4B88F-6A96-8162-8C4B-80F8B98E20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0AA68-99EB-43BC-B7EA-706FAB2D83EE}" type="slidenum">
              <a:rPr lang="es-MX" smtClean="0"/>
              <a:t>‹Nº›</a:t>
            </a:fld>
            <a:endParaRPr lang="es-MX"/>
          </a:p>
        </p:txBody>
      </p:sp>
    </p:spTree>
    <p:extLst>
      <p:ext uri="{BB962C8B-B14F-4D97-AF65-F5344CB8AC3E}">
        <p14:creationId xmlns:p14="http://schemas.microsoft.com/office/powerpoint/2010/main" val="552046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pp.vlex.com/vid/66533919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5A55B759-31A7-423C-9BC2-A8BC09FE9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3166" y="-478"/>
            <a:ext cx="6754318" cy="6858478"/>
          </a:xfrm>
          <a:custGeom>
            <a:avLst/>
            <a:gdLst>
              <a:gd name="connsiteX0" fmla="*/ 0 w 6754318"/>
              <a:gd name="connsiteY0" fmla="*/ 6858478 h 6858478"/>
              <a:gd name="connsiteX1" fmla="*/ 6754318 w 6754318"/>
              <a:gd name="connsiteY1" fmla="*/ 6858478 h 6858478"/>
              <a:gd name="connsiteX2" fmla="*/ 3577943 w 6754318"/>
              <a:gd name="connsiteY2" fmla="*/ 0 h 6858478"/>
              <a:gd name="connsiteX3" fmla="*/ 3572366 w 6754318"/>
              <a:gd name="connsiteY3" fmla="*/ 0 h 6858478"/>
              <a:gd name="connsiteX4" fmla="*/ 2506138 w 6754318"/>
              <a:gd name="connsiteY4" fmla="*/ 0 h 6858478"/>
              <a:gd name="connsiteX5" fmla="*/ 0 w 6754318"/>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54318" h="6858478">
                <a:moveTo>
                  <a:pt x="0" y="6858478"/>
                </a:moveTo>
                <a:lnTo>
                  <a:pt x="6754318" y="6858478"/>
                </a:lnTo>
                <a:lnTo>
                  <a:pt x="3577943" y="0"/>
                </a:lnTo>
                <a:lnTo>
                  <a:pt x="3572366" y="0"/>
                </a:lnTo>
                <a:lnTo>
                  <a:pt x="2506138" y="0"/>
                </a:lnTo>
                <a:lnTo>
                  <a:pt x="0"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617D17FB-975C-487E-8519-38E547609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8"/>
            <a:ext cx="6386947" cy="6858478"/>
          </a:xfrm>
          <a:custGeom>
            <a:avLst/>
            <a:gdLst>
              <a:gd name="connsiteX0" fmla="*/ 433167 w 6386947"/>
              <a:gd name="connsiteY0" fmla="*/ 0 h 6858478"/>
              <a:gd name="connsiteX1" fmla="*/ 2138767 w 6386947"/>
              <a:gd name="connsiteY1" fmla="*/ 0 h 6858478"/>
              <a:gd name="connsiteX2" fmla="*/ 3204995 w 6386947"/>
              <a:gd name="connsiteY2" fmla="*/ 0 h 6858478"/>
              <a:gd name="connsiteX3" fmla="*/ 3210572 w 6386947"/>
              <a:gd name="connsiteY3" fmla="*/ 0 h 6858478"/>
              <a:gd name="connsiteX4" fmla="*/ 6386947 w 6386947"/>
              <a:gd name="connsiteY4" fmla="*/ 6858478 h 6858478"/>
              <a:gd name="connsiteX5" fmla="*/ 1832610 w 6386947"/>
              <a:gd name="connsiteY5" fmla="*/ 6858478 h 6858478"/>
              <a:gd name="connsiteX6" fmla="*/ 433167 w 6386947"/>
              <a:gd name="connsiteY6" fmla="*/ 6858478 h 6858478"/>
              <a:gd name="connsiteX7" fmla="*/ 0 w 6386947"/>
              <a:gd name="connsiteY7" fmla="*/ 6858478 h 6858478"/>
              <a:gd name="connsiteX8" fmla="*/ 0 w 6386947"/>
              <a:gd name="connsiteY8" fmla="*/ 478 h 6858478"/>
              <a:gd name="connsiteX9" fmla="*/ 433167 w 6386947"/>
              <a:gd name="connsiteY9" fmla="*/ 478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86947" h="6858478">
                <a:moveTo>
                  <a:pt x="433167" y="0"/>
                </a:moveTo>
                <a:lnTo>
                  <a:pt x="2138767" y="0"/>
                </a:lnTo>
                <a:lnTo>
                  <a:pt x="3204995" y="0"/>
                </a:lnTo>
                <a:lnTo>
                  <a:pt x="3210572" y="0"/>
                </a:lnTo>
                <a:lnTo>
                  <a:pt x="6386947" y="6858478"/>
                </a:lnTo>
                <a:lnTo>
                  <a:pt x="1832610" y="6858478"/>
                </a:lnTo>
                <a:lnTo>
                  <a:pt x="433167" y="6858478"/>
                </a:lnTo>
                <a:lnTo>
                  <a:pt x="0" y="6858478"/>
                </a:lnTo>
                <a:lnTo>
                  <a:pt x="0" y="478"/>
                </a:lnTo>
                <a:lnTo>
                  <a:pt x="433167" y="478"/>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Subtítulo 2">
            <a:extLst>
              <a:ext uri="{FF2B5EF4-FFF2-40B4-BE49-F238E27FC236}">
                <a16:creationId xmlns:a16="http://schemas.microsoft.com/office/drawing/2014/main" id="{9FBA95CB-9A15-B7B7-717E-AE1CDD9DE4D9}"/>
              </a:ext>
            </a:extLst>
          </p:cNvPr>
          <p:cNvSpPr>
            <a:spLocks noGrp="1"/>
          </p:cNvSpPr>
          <p:nvPr>
            <p:ph type="subTitle" idx="1"/>
          </p:nvPr>
        </p:nvSpPr>
        <p:spPr>
          <a:xfrm>
            <a:off x="884997" y="4677071"/>
            <a:ext cx="4630153" cy="1155525"/>
          </a:xfrm>
        </p:spPr>
        <p:txBody>
          <a:bodyPr anchor="b">
            <a:normAutofit/>
          </a:bodyPr>
          <a:lstStyle/>
          <a:p>
            <a:pPr algn="l"/>
            <a:r>
              <a:rPr lang="es-MX" sz="2800" b="1" dirty="0"/>
              <a:t>L.R.I. OMAR CORTÉS MACÍAS </a:t>
            </a:r>
          </a:p>
        </p:txBody>
      </p:sp>
      <p:pic>
        <p:nvPicPr>
          <p:cNvPr id="5" name="Imagen 4">
            <a:extLst>
              <a:ext uri="{FF2B5EF4-FFF2-40B4-BE49-F238E27FC236}">
                <a16:creationId xmlns:a16="http://schemas.microsoft.com/office/drawing/2014/main" id="{B9761C8C-E782-7B2A-135E-73F6DAE99446}"/>
              </a:ext>
            </a:extLst>
          </p:cNvPr>
          <p:cNvPicPr>
            <a:picLocks noChangeAspect="1"/>
          </p:cNvPicPr>
          <p:nvPr/>
        </p:nvPicPr>
        <p:blipFill rotWithShape="1">
          <a:blip r:embed="rId2"/>
          <a:srcRect l="16500" t="16275" r="66870" b="66404"/>
          <a:stretch/>
        </p:blipFill>
        <p:spPr>
          <a:xfrm>
            <a:off x="6703832" y="614052"/>
            <a:ext cx="4370747" cy="1456752"/>
          </a:xfrm>
          <a:prstGeom prst="rect">
            <a:avLst/>
          </a:prstGeom>
        </p:spPr>
      </p:pic>
      <p:pic>
        <p:nvPicPr>
          <p:cNvPr id="7" name="Imagen 6" descr="Interfaz de usuario gráfica, Aplicación, Word&#10;&#10;Descripción generada automáticamente">
            <a:extLst>
              <a:ext uri="{FF2B5EF4-FFF2-40B4-BE49-F238E27FC236}">
                <a16:creationId xmlns:a16="http://schemas.microsoft.com/office/drawing/2014/main" id="{250970E8-A08F-369F-5E15-00B9BAAB79DA}"/>
              </a:ext>
            </a:extLst>
          </p:cNvPr>
          <p:cNvPicPr>
            <a:picLocks noChangeAspect="1"/>
          </p:cNvPicPr>
          <p:nvPr/>
        </p:nvPicPr>
        <p:blipFill rotWithShape="1">
          <a:blip r:embed="rId3"/>
          <a:srcRect l="12434" t="31384" r="71615" b="54425"/>
          <a:stretch/>
        </p:blipFill>
        <p:spPr>
          <a:xfrm>
            <a:off x="3550542" y="2627417"/>
            <a:ext cx="7273883" cy="2070804"/>
          </a:xfrm>
          <a:prstGeom prst="rect">
            <a:avLst/>
          </a:prstGeom>
        </p:spPr>
      </p:pic>
      <p:sp>
        <p:nvSpPr>
          <p:cNvPr id="8" name="Marcador de pie de página 7">
            <a:extLst>
              <a:ext uri="{FF2B5EF4-FFF2-40B4-BE49-F238E27FC236}">
                <a16:creationId xmlns:a16="http://schemas.microsoft.com/office/drawing/2014/main" id="{1900511B-B90D-9DDB-CCE5-EFBEA6D4A944}"/>
              </a:ext>
            </a:extLst>
          </p:cNvPr>
          <p:cNvSpPr>
            <a:spLocks noGrp="1"/>
          </p:cNvSpPr>
          <p:nvPr>
            <p:ph type="ftr" sz="quarter" idx="11"/>
          </p:nvPr>
        </p:nvSpPr>
        <p:spPr>
          <a:xfrm>
            <a:off x="804672" y="6356350"/>
            <a:ext cx="4057841" cy="365125"/>
          </a:xfrm>
        </p:spPr>
        <p:txBody>
          <a:bodyPr>
            <a:normAutofit/>
          </a:bodyPr>
          <a:lstStyle/>
          <a:p>
            <a:pPr algn="l">
              <a:lnSpc>
                <a:spcPct val="90000"/>
              </a:lnSpc>
              <a:spcAft>
                <a:spcPts val="600"/>
              </a:spcAft>
            </a:pPr>
            <a:r>
              <a:rPr lang="es-MX" sz="900">
                <a:solidFill>
                  <a:schemeClr val="tx1">
                    <a:alpha val="80000"/>
                  </a:schemeClr>
                </a:solidFill>
              </a:rPr>
              <a:t>NIF C-1 Efectivo y equivalentes de efectivo                                           L.R.I. Omar Cortés Macías</a:t>
            </a:r>
          </a:p>
        </p:txBody>
      </p:sp>
    </p:spTree>
    <p:extLst>
      <p:ext uri="{BB962C8B-B14F-4D97-AF65-F5344CB8AC3E}">
        <p14:creationId xmlns:p14="http://schemas.microsoft.com/office/powerpoint/2010/main" val="40906477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E1B254-A7AC-6DB7-BB19-EB31A4D096CF}"/>
              </a:ext>
            </a:extLst>
          </p:cNvPr>
          <p:cNvSpPr>
            <a:spLocks noGrp="1"/>
          </p:cNvSpPr>
          <p:nvPr>
            <p:ph idx="1"/>
          </p:nvPr>
        </p:nvSpPr>
        <p:spPr/>
        <p:txBody>
          <a:bodyPr>
            <a:normAutofit/>
          </a:bodyPr>
          <a:lstStyle/>
          <a:p>
            <a:pPr marL="514350" indent="-514350">
              <a:buFont typeface="+mj-lt"/>
              <a:buAutoNum type="alphaLcPeriod" startAt="3"/>
            </a:pPr>
            <a:r>
              <a:rPr lang="es-MX" sz="2700" i="1" u="sng" dirty="0">
                <a:effectLst/>
                <a:latin typeface="Arial" panose="020B0604020202020204" pitchFamily="34" charset="0"/>
                <a:ea typeface="Calibri" panose="020F0502020204030204" pitchFamily="34" charset="0"/>
                <a:cs typeface="Arial" panose="020B0604020202020204" pitchFamily="34" charset="0"/>
              </a:rPr>
              <a:t>Equivalentes de efectivo </a:t>
            </a:r>
            <a:r>
              <a:rPr lang="es-MX" sz="2700" i="1" dirty="0">
                <a:effectLst/>
                <a:latin typeface="Arial" panose="020B0604020202020204" pitchFamily="34" charset="0"/>
                <a:ea typeface="Calibri" panose="020F0502020204030204" pitchFamily="34" charset="0"/>
                <a:cs typeface="Arial" panose="020B0604020202020204" pitchFamily="34" charset="0"/>
              </a:rPr>
              <a:t>–</a:t>
            </a:r>
            <a:r>
              <a:rPr lang="es-MX" sz="2700" dirty="0">
                <a:effectLst/>
                <a:latin typeface="Arial" panose="020B0604020202020204" pitchFamily="34" charset="0"/>
                <a:ea typeface="Calibri" panose="020F0502020204030204" pitchFamily="34" charset="0"/>
                <a:cs typeface="Arial" panose="020B0604020202020204" pitchFamily="34" charset="0"/>
              </a:rPr>
              <a:t> Moneda extranjera, metales preciosos amonedados e inversiones disponibles a la vista, que </a:t>
            </a:r>
            <a:r>
              <a:rPr lang="es-MX" sz="2700" b="1" dirty="0">
                <a:effectLst/>
                <a:latin typeface="Arial" panose="020B0604020202020204" pitchFamily="34" charset="0"/>
                <a:ea typeface="Calibri" panose="020F0502020204030204" pitchFamily="34" charset="0"/>
                <a:cs typeface="Arial" panose="020B0604020202020204" pitchFamily="34" charset="0"/>
              </a:rPr>
              <a:t>nos proporcionan liquidez</a:t>
            </a:r>
            <a:r>
              <a:rPr lang="es-MX" sz="2700" dirty="0">
                <a:effectLst/>
                <a:latin typeface="Arial" panose="020B0604020202020204" pitchFamily="34" charset="0"/>
                <a:ea typeface="Calibri" panose="020F0502020204030204" pitchFamily="34" charset="0"/>
                <a:cs typeface="Arial" panose="020B0604020202020204" pitchFamily="34" charset="0"/>
              </a:rPr>
              <a:t>;</a:t>
            </a:r>
          </a:p>
          <a:p>
            <a:pPr marL="0" indent="0">
              <a:buNone/>
            </a:pPr>
            <a:r>
              <a:rPr lang="es-MX" sz="2700" dirty="0">
                <a:latin typeface="Arial" panose="020B0604020202020204" pitchFamily="34" charset="0"/>
                <a:cs typeface="Arial" panose="020B0604020202020204" pitchFamily="34" charset="0"/>
              </a:rPr>
              <a:t>     Ejemplos: centenarios, onzas inversiones a corto plazo </a:t>
            </a:r>
          </a:p>
          <a:p>
            <a:pPr marL="0" indent="0">
              <a:buNone/>
            </a:pPr>
            <a:endParaRPr lang="es-MX" sz="2700" dirty="0">
              <a:latin typeface="Arial" panose="020B0604020202020204" pitchFamily="34" charset="0"/>
              <a:cs typeface="Arial" panose="020B0604020202020204" pitchFamily="34" charset="0"/>
            </a:endParaRPr>
          </a:p>
          <a:p>
            <a:pPr marL="0" indent="0">
              <a:buNone/>
            </a:pPr>
            <a:r>
              <a:rPr lang="es-MX" sz="2700" dirty="0">
                <a:latin typeface="Arial" panose="020B0604020202020204" pitchFamily="34" charset="0"/>
                <a:cs typeface="Arial" panose="020B0604020202020204" pitchFamily="34" charset="0"/>
              </a:rPr>
              <a:t>d. </a:t>
            </a:r>
            <a:r>
              <a:rPr lang="es-MX" sz="2700" u="sng" dirty="0">
                <a:latin typeface="Arial" panose="020B0604020202020204" pitchFamily="34" charset="0"/>
                <a:cs typeface="Arial" panose="020B0604020202020204" pitchFamily="34" charset="0"/>
              </a:rPr>
              <a:t>Efectivo y equivalentes de efectivo, restringido </a:t>
            </a:r>
            <a:r>
              <a:rPr lang="es-MX" sz="2700" dirty="0">
                <a:latin typeface="Arial" panose="020B0604020202020204" pitchFamily="34" charset="0"/>
                <a:cs typeface="Arial" panose="020B0604020202020204" pitchFamily="34" charset="0"/>
              </a:rPr>
              <a:t>- son el efectivo y      </a:t>
            </a:r>
          </a:p>
          <a:p>
            <a:pPr marL="0" indent="0">
              <a:buNone/>
            </a:pPr>
            <a:r>
              <a:rPr lang="es-MX" sz="2700" dirty="0">
                <a:latin typeface="Arial" panose="020B0604020202020204" pitchFamily="34" charset="0"/>
                <a:cs typeface="Arial" panose="020B0604020202020204" pitchFamily="34" charset="0"/>
              </a:rPr>
              <a:t>    los equivalentes de efectivo que tienen ciertas limitaciones para </a:t>
            </a:r>
          </a:p>
          <a:p>
            <a:pPr marL="0" indent="0">
              <a:buNone/>
            </a:pPr>
            <a:r>
              <a:rPr lang="es-MX" sz="2700" dirty="0">
                <a:latin typeface="Arial" panose="020B0604020202020204" pitchFamily="34" charset="0"/>
                <a:cs typeface="Arial" panose="020B0604020202020204" pitchFamily="34" charset="0"/>
              </a:rPr>
              <a:t>    su disponibilidad, las cuales normalmente son de tipo contractual </a:t>
            </a:r>
          </a:p>
          <a:p>
            <a:pPr marL="0" indent="0">
              <a:buNone/>
            </a:pPr>
            <a:r>
              <a:rPr lang="es-MX" sz="2700" dirty="0">
                <a:latin typeface="Arial" panose="020B0604020202020204" pitchFamily="34" charset="0"/>
                <a:cs typeface="Arial" panose="020B0604020202020204" pitchFamily="34" charset="0"/>
              </a:rPr>
              <a:t>    o legal. </a:t>
            </a:r>
          </a:p>
        </p:txBody>
      </p:sp>
      <p:sp>
        <p:nvSpPr>
          <p:cNvPr id="4" name="Marcador de pie de página 3">
            <a:extLst>
              <a:ext uri="{FF2B5EF4-FFF2-40B4-BE49-F238E27FC236}">
                <a16:creationId xmlns:a16="http://schemas.microsoft.com/office/drawing/2014/main" id="{60D6E499-BF35-5376-99C7-B9CE8B01F109}"/>
              </a:ext>
            </a:extLst>
          </p:cNvPr>
          <p:cNvSpPr>
            <a:spLocks noGrp="1"/>
          </p:cNvSpPr>
          <p:nvPr>
            <p:ph type="ftr" sz="quarter" idx="11"/>
          </p:nvPr>
        </p:nvSpPr>
        <p:spPr/>
        <p:txBody>
          <a:bodyPr/>
          <a:lstStyle/>
          <a:p>
            <a:r>
              <a:rPr lang="es-MX"/>
              <a:t>NIF C-1 Efectivo y equivalentes de efectivo                                           L.R.I. Omar Cortés Macías</a:t>
            </a:r>
          </a:p>
        </p:txBody>
      </p:sp>
      <p:sp>
        <p:nvSpPr>
          <p:cNvPr id="5" name="Título 1">
            <a:extLst>
              <a:ext uri="{FF2B5EF4-FFF2-40B4-BE49-F238E27FC236}">
                <a16:creationId xmlns:a16="http://schemas.microsoft.com/office/drawing/2014/main" id="{901339A8-6570-2B29-05C6-F9C6FD66B82E}"/>
              </a:ext>
            </a:extLst>
          </p:cNvPr>
          <p:cNvSpPr>
            <a:spLocks noGrp="1"/>
          </p:cNvSpPr>
          <p:nvPr>
            <p:ph type="title"/>
          </p:nvPr>
        </p:nvSpPr>
        <p:spPr>
          <a:xfrm>
            <a:off x="838200" y="365126"/>
            <a:ext cx="10515600" cy="808582"/>
          </a:xfrm>
        </p:spPr>
        <p:txBody>
          <a:bodyPr>
            <a:noAutofit/>
          </a:bodyPr>
          <a:lstStyle/>
          <a:p>
            <a:pPr algn="ctr">
              <a:lnSpc>
                <a:spcPct val="107000"/>
              </a:lnSpc>
              <a:spcAft>
                <a:spcPts val="800"/>
              </a:spcAft>
            </a:pPr>
            <a:r>
              <a:rPr lang="es-MX" sz="2700" b="1" dirty="0">
                <a:effectLst/>
                <a:latin typeface="Arial" panose="020B0604020202020204" pitchFamily="34" charset="0"/>
                <a:ea typeface="Calibri" panose="020F0502020204030204" pitchFamily="34" charset="0"/>
                <a:cs typeface="Arial" panose="020B0604020202020204" pitchFamily="34" charset="0"/>
              </a:rPr>
              <a:t>DEFINICIÓN DE TÉRMINOS QUE SE UTILIZAN EN LA NIF C-1</a:t>
            </a:r>
            <a:r>
              <a:rPr lang="es-MX" sz="2700" dirty="0">
                <a:effectLst/>
                <a:latin typeface="Arial" panose="020B0604020202020204" pitchFamily="34" charset="0"/>
                <a:ea typeface="Calibri" panose="020F0502020204030204" pitchFamily="34" charset="0"/>
                <a:cs typeface="Arial" panose="020B0604020202020204" pitchFamily="34" charset="0"/>
              </a:rPr>
              <a:t>:</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Son términos específicos para esta NIF y su contenido</a:t>
            </a:r>
          </a:p>
        </p:txBody>
      </p:sp>
    </p:spTree>
    <p:extLst>
      <p:ext uri="{BB962C8B-B14F-4D97-AF65-F5344CB8AC3E}">
        <p14:creationId xmlns:p14="http://schemas.microsoft.com/office/powerpoint/2010/main" val="3061621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443E3AD-72BE-08BF-62B1-23489D7C273E}"/>
              </a:ext>
            </a:extLst>
          </p:cNvPr>
          <p:cNvSpPr>
            <a:spLocks noGrp="1"/>
          </p:cNvSpPr>
          <p:nvPr>
            <p:ph idx="1"/>
          </p:nvPr>
        </p:nvSpPr>
        <p:spPr>
          <a:xfrm>
            <a:off x="838200" y="1473958"/>
            <a:ext cx="10515600" cy="4703005"/>
          </a:xfrm>
        </p:spPr>
        <p:txBody>
          <a:bodyPr>
            <a:normAutofit/>
          </a:bodyPr>
          <a:lstStyle/>
          <a:p>
            <a:pPr marL="0" indent="0">
              <a:buNone/>
            </a:pPr>
            <a:r>
              <a:rPr lang="es-MX" dirty="0"/>
              <a:t>Ejemplos de restringidos:</a:t>
            </a:r>
          </a:p>
          <a:p>
            <a:pPr marL="0" indent="0" algn="just">
              <a:buNone/>
            </a:pPr>
            <a:r>
              <a:rPr lang="es-MX" dirty="0"/>
              <a:t>Las cuentas deben de tener un saldo mínimo en los siguientes casos:</a:t>
            </a:r>
          </a:p>
          <a:p>
            <a:pPr marL="0" indent="0" algn="just">
              <a:buNone/>
            </a:pPr>
            <a:r>
              <a:rPr lang="es-MX" dirty="0"/>
              <a:t>Se tienen un contrato de intermediación bursátil, el cual establece que seis meses antes del vencimiento se genere un Coeficiente de liquidez (apartar el dinero en efectivo para tener liquidez de pagar la amortización de esa intermediación de contrato o deuda), es decir, se restringe ese dinero para no moverlo y etiquetarlo para ese fin </a:t>
            </a:r>
          </a:p>
          <a:p>
            <a:pPr marL="0" indent="0" algn="just">
              <a:buNone/>
            </a:pPr>
            <a:r>
              <a:rPr lang="es-MX" dirty="0"/>
              <a:t>Otra puede ser la restricción legal, esto derivado de un juicio, digamos, despido injustificado por mandato legal, entonces se puede congelar una cuenta o una parte de ella. </a:t>
            </a:r>
          </a:p>
          <a:p>
            <a:pPr marL="0" indent="0">
              <a:buNone/>
            </a:pPr>
            <a:endParaRPr lang="es-MX" dirty="0"/>
          </a:p>
        </p:txBody>
      </p:sp>
      <p:sp>
        <p:nvSpPr>
          <p:cNvPr id="4" name="Marcador de pie de página 3">
            <a:extLst>
              <a:ext uri="{FF2B5EF4-FFF2-40B4-BE49-F238E27FC236}">
                <a16:creationId xmlns:a16="http://schemas.microsoft.com/office/drawing/2014/main" id="{AC266BF0-6CB4-BCD5-7AA5-A7C7CEB70C37}"/>
              </a:ext>
            </a:extLst>
          </p:cNvPr>
          <p:cNvSpPr>
            <a:spLocks noGrp="1"/>
          </p:cNvSpPr>
          <p:nvPr>
            <p:ph type="ftr" sz="quarter" idx="11"/>
          </p:nvPr>
        </p:nvSpPr>
        <p:spPr/>
        <p:txBody>
          <a:bodyPr/>
          <a:lstStyle/>
          <a:p>
            <a:r>
              <a:rPr lang="es-MX"/>
              <a:t>NIF C-1 Efectivo y equivalentes de efectivo                                           L.R.I. Omar Cortés Macías</a:t>
            </a:r>
          </a:p>
        </p:txBody>
      </p:sp>
      <p:sp>
        <p:nvSpPr>
          <p:cNvPr id="5" name="Título 1">
            <a:extLst>
              <a:ext uri="{FF2B5EF4-FFF2-40B4-BE49-F238E27FC236}">
                <a16:creationId xmlns:a16="http://schemas.microsoft.com/office/drawing/2014/main" id="{33F628CE-CC6E-9ED2-9CB8-D81C27FC0377}"/>
              </a:ext>
            </a:extLst>
          </p:cNvPr>
          <p:cNvSpPr>
            <a:spLocks noGrp="1"/>
          </p:cNvSpPr>
          <p:nvPr>
            <p:ph type="title"/>
          </p:nvPr>
        </p:nvSpPr>
        <p:spPr>
          <a:xfrm>
            <a:off x="838200" y="365126"/>
            <a:ext cx="10515600" cy="945060"/>
          </a:xfrm>
        </p:spPr>
        <p:txBody>
          <a:bodyPr>
            <a:noAutofit/>
          </a:bodyPr>
          <a:lstStyle/>
          <a:p>
            <a:pPr algn="ctr">
              <a:lnSpc>
                <a:spcPct val="107000"/>
              </a:lnSpc>
              <a:spcAft>
                <a:spcPts val="800"/>
              </a:spcAft>
            </a:pPr>
            <a:r>
              <a:rPr lang="es-MX" sz="2700" b="1" dirty="0">
                <a:effectLst/>
                <a:latin typeface="Arial" panose="020B0604020202020204" pitchFamily="34" charset="0"/>
                <a:ea typeface="Calibri" panose="020F0502020204030204" pitchFamily="34" charset="0"/>
                <a:cs typeface="Arial" panose="020B0604020202020204" pitchFamily="34" charset="0"/>
              </a:rPr>
              <a:t>DEFINICIÓN DE TÉRMINOS QUE SE UTILIZAN EN LA NIF C-1</a:t>
            </a:r>
            <a:r>
              <a:rPr lang="es-MX" sz="2700" dirty="0">
                <a:effectLst/>
                <a:latin typeface="Arial" panose="020B0604020202020204" pitchFamily="34" charset="0"/>
                <a:ea typeface="Calibri" panose="020F0502020204030204" pitchFamily="34" charset="0"/>
                <a:cs typeface="Arial" panose="020B0604020202020204" pitchFamily="34" charset="0"/>
              </a:rPr>
              <a:t>:</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Son términos específicos para esta NIF y su contenido</a:t>
            </a:r>
          </a:p>
        </p:txBody>
      </p:sp>
    </p:spTree>
    <p:extLst>
      <p:ext uri="{BB962C8B-B14F-4D97-AF65-F5344CB8AC3E}">
        <p14:creationId xmlns:p14="http://schemas.microsoft.com/office/powerpoint/2010/main" val="2638787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BC38AAE-3F44-A020-8733-9BC3AE8FA5C8}"/>
              </a:ext>
            </a:extLst>
          </p:cNvPr>
          <p:cNvSpPr>
            <a:spLocks noGrp="1"/>
          </p:cNvSpPr>
          <p:nvPr>
            <p:ph idx="1"/>
          </p:nvPr>
        </p:nvSpPr>
        <p:spPr>
          <a:xfrm>
            <a:off x="838200" y="1364776"/>
            <a:ext cx="10707806" cy="4812187"/>
          </a:xfrm>
        </p:spPr>
        <p:txBody>
          <a:bodyPr>
            <a:normAutofit/>
          </a:bodyPr>
          <a:lstStyle/>
          <a:p>
            <a:pPr marL="514350" indent="-514350" algn="just">
              <a:buFont typeface="+mj-lt"/>
              <a:buAutoNum type="alphaLcPeriod" startAt="5"/>
            </a:pPr>
            <a:r>
              <a:rPr lang="es-MX" sz="2700" i="1" u="sng" dirty="0">
                <a:effectLst/>
                <a:latin typeface="Arial" panose="020B0604020202020204" pitchFamily="34" charset="0"/>
                <a:ea typeface="Calibri" panose="020F0502020204030204" pitchFamily="34" charset="0"/>
                <a:cs typeface="Times New Roman" panose="02020603050405020304" pitchFamily="18" charset="0"/>
              </a:rPr>
              <a:t>Instrumentos financieros de alta liquidez</a:t>
            </a:r>
            <a:r>
              <a:rPr lang="es-MX" sz="2700" u="sng" dirty="0">
                <a:effectLst/>
                <a:latin typeface="Arial" panose="020B0604020202020204" pitchFamily="34" charset="0"/>
                <a:ea typeface="Calibri" panose="020F0502020204030204" pitchFamily="34" charset="0"/>
                <a:cs typeface="Times New Roman" panose="02020603050405020304" pitchFamily="18" charset="0"/>
              </a:rPr>
              <a:t>  o Inversiones disponibles a la vista-</a:t>
            </a:r>
            <a:r>
              <a:rPr lang="es-MX" sz="2700" dirty="0">
                <a:effectLst/>
                <a:latin typeface="Arial" panose="020B0604020202020204" pitchFamily="34" charset="0"/>
                <a:ea typeface="Calibri" panose="020F0502020204030204" pitchFamily="34" charset="0"/>
                <a:cs typeface="Times New Roman" panose="02020603050405020304" pitchFamily="18" charset="0"/>
              </a:rPr>
              <a:t>  </a:t>
            </a:r>
            <a:r>
              <a:rPr lang="es-MX" sz="2700" b="1" dirty="0">
                <a:effectLst/>
                <a:latin typeface="Arial" panose="020B0604020202020204" pitchFamily="34" charset="0"/>
                <a:ea typeface="Calibri" panose="020F0502020204030204" pitchFamily="34" charset="0"/>
                <a:cs typeface="Times New Roman" panose="02020603050405020304" pitchFamily="18" charset="0"/>
              </a:rPr>
              <a:t>Las inversiones disponibles a la vista </a:t>
            </a:r>
          </a:p>
          <a:p>
            <a:pPr marL="0" indent="0" algn="just">
              <a:buNone/>
            </a:pPr>
            <a:r>
              <a:rPr lang="es-MX" sz="2700" b="1" dirty="0">
                <a:latin typeface="Arial" panose="020B0604020202020204" pitchFamily="34" charset="0"/>
                <a:ea typeface="Calibri" panose="020F0502020204030204" pitchFamily="34" charset="0"/>
                <a:cs typeface="Times New Roman" panose="02020603050405020304" pitchFamily="18" charset="0"/>
              </a:rPr>
              <a:t>    </a:t>
            </a:r>
            <a:r>
              <a:rPr lang="es-MX" sz="2700" b="1" dirty="0">
                <a:effectLst/>
                <a:latin typeface="Arial" panose="020B0604020202020204" pitchFamily="34" charset="0"/>
                <a:ea typeface="Calibri" panose="020F0502020204030204" pitchFamily="34" charset="0"/>
                <a:cs typeface="Times New Roman" panose="02020603050405020304" pitchFamily="18" charset="0"/>
              </a:rPr>
              <a:t>son aquellas r</a:t>
            </a:r>
            <a:r>
              <a:rPr lang="es-MX" sz="2700" dirty="0">
                <a:effectLst/>
                <a:latin typeface="Arial" panose="020B0604020202020204" pitchFamily="34" charset="0"/>
                <a:ea typeface="Calibri" panose="020F0502020204030204" pitchFamily="34" charset="0"/>
                <a:cs typeface="Times New Roman" panose="02020603050405020304" pitchFamily="18" charset="0"/>
              </a:rPr>
              <a:t>elacionadas a las inversiones en las que obtienes </a:t>
            </a:r>
          </a:p>
          <a:p>
            <a:pPr marL="0" indent="0" algn="just">
              <a:buNone/>
            </a:pPr>
            <a:r>
              <a:rPr lang="es-MX" sz="2700" dirty="0">
                <a:latin typeface="Arial" panose="020B060402020202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disposición de los valores por parte de la entidad de forma </a:t>
            </a:r>
          </a:p>
          <a:p>
            <a:pPr marL="0" indent="0" algn="just">
              <a:buNone/>
            </a:pPr>
            <a:r>
              <a:rPr lang="es-MX" sz="2700" dirty="0">
                <a:latin typeface="Arial" panose="020B060402020202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inmediata o a muy corto plazo, generan un rendimiento y a su </a:t>
            </a:r>
          </a:p>
          <a:p>
            <a:pPr marL="0" indent="0" algn="just">
              <a:buNone/>
            </a:pPr>
            <a:r>
              <a:rPr lang="es-MX" sz="2700" dirty="0">
                <a:latin typeface="Arial" panose="020B060402020202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vez presentan un riesgo bajo en relación a su valor, requieren </a:t>
            </a:r>
          </a:p>
          <a:p>
            <a:pPr marL="0" indent="0" algn="just">
              <a:buNone/>
            </a:pPr>
            <a:r>
              <a:rPr lang="es-MX" sz="2700" dirty="0">
                <a:latin typeface="Arial" panose="020B060402020202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una cuenta de ahorro que genera intereses con un diferenciador </a:t>
            </a:r>
          </a:p>
          <a:p>
            <a:pPr marL="0" indent="0" algn="just">
              <a:buNone/>
            </a:pPr>
            <a:r>
              <a:rPr lang="es-MX" sz="2700" dirty="0">
                <a:latin typeface="Arial" panose="020B060402020202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sobre instrumentos de ahorro adicionales, es decir, poder </a:t>
            </a:r>
          </a:p>
          <a:p>
            <a:pPr marL="0" indent="0" algn="just">
              <a:buNone/>
            </a:pPr>
            <a:r>
              <a:rPr lang="es-MX" sz="2700" dirty="0">
                <a:effectLst/>
                <a:latin typeface="Arial" panose="020B0604020202020204" pitchFamily="34" charset="0"/>
                <a:ea typeface="Calibri" panose="020F0502020204030204" pitchFamily="34" charset="0"/>
                <a:cs typeface="Times New Roman" panose="02020603050405020304" pitchFamily="18" charset="0"/>
              </a:rPr>
              <a:t>    mantener dinero en la cuenta a corto plazo.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 name="Marcador de pie de página 3">
            <a:extLst>
              <a:ext uri="{FF2B5EF4-FFF2-40B4-BE49-F238E27FC236}">
                <a16:creationId xmlns:a16="http://schemas.microsoft.com/office/drawing/2014/main" id="{D048353E-8375-FE98-41AE-B4D6A5E7FD5E}"/>
              </a:ext>
            </a:extLst>
          </p:cNvPr>
          <p:cNvSpPr>
            <a:spLocks noGrp="1"/>
          </p:cNvSpPr>
          <p:nvPr>
            <p:ph type="ftr" sz="quarter" idx="11"/>
          </p:nvPr>
        </p:nvSpPr>
        <p:spPr/>
        <p:txBody>
          <a:bodyPr/>
          <a:lstStyle/>
          <a:p>
            <a:r>
              <a:rPr lang="es-MX"/>
              <a:t>NIF C-1 Efectivo y equivalentes de efectivo                                           L.R.I. Omar Cortés Macías</a:t>
            </a:r>
          </a:p>
        </p:txBody>
      </p:sp>
      <p:sp>
        <p:nvSpPr>
          <p:cNvPr id="5" name="Título 1">
            <a:extLst>
              <a:ext uri="{FF2B5EF4-FFF2-40B4-BE49-F238E27FC236}">
                <a16:creationId xmlns:a16="http://schemas.microsoft.com/office/drawing/2014/main" id="{00625D7D-4D2A-9DAA-47CA-CE2BD73F13DF}"/>
              </a:ext>
            </a:extLst>
          </p:cNvPr>
          <p:cNvSpPr>
            <a:spLocks noGrp="1"/>
          </p:cNvSpPr>
          <p:nvPr>
            <p:ph type="title"/>
          </p:nvPr>
        </p:nvSpPr>
        <p:spPr>
          <a:xfrm>
            <a:off x="838200" y="365126"/>
            <a:ext cx="10230134" cy="699400"/>
          </a:xfrm>
        </p:spPr>
        <p:txBody>
          <a:bodyPr>
            <a:noAutofit/>
          </a:bodyPr>
          <a:lstStyle/>
          <a:p>
            <a:pPr algn="ctr">
              <a:lnSpc>
                <a:spcPct val="107000"/>
              </a:lnSpc>
              <a:spcAft>
                <a:spcPts val="800"/>
              </a:spcAft>
            </a:pPr>
            <a:r>
              <a:rPr lang="es-MX" sz="2700" b="1" dirty="0">
                <a:effectLst/>
                <a:latin typeface="Arial" panose="020B0604020202020204" pitchFamily="34" charset="0"/>
                <a:ea typeface="Calibri" panose="020F0502020204030204" pitchFamily="34" charset="0"/>
                <a:cs typeface="Arial" panose="020B0604020202020204" pitchFamily="34" charset="0"/>
              </a:rPr>
              <a:t>DEFINICIÓN DE TÉRMINOS QUE SE UTILIZAN EN LA NIF C-1</a:t>
            </a:r>
            <a:r>
              <a:rPr lang="es-MX" sz="2700" dirty="0">
                <a:effectLst/>
                <a:latin typeface="Arial" panose="020B0604020202020204" pitchFamily="34" charset="0"/>
                <a:ea typeface="Calibri" panose="020F0502020204030204" pitchFamily="34" charset="0"/>
                <a:cs typeface="Arial" panose="020B0604020202020204" pitchFamily="34" charset="0"/>
              </a:rPr>
              <a:t>:</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Son términos específicos para esta NIF y su contenido</a:t>
            </a:r>
          </a:p>
        </p:txBody>
      </p:sp>
    </p:spTree>
    <p:extLst>
      <p:ext uri="{BB962C8B-B14F-4D97-AF65-F5344CB8AC3E}">
        <p14:creationId xmlns:p14="http://schemas.microsoft.com/office/powerpoint/2010/main" val="3864537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930E954-06C7-0CDA-810B-0198124F6B8A}"/>
              </a:ext>
            </a:extLst>
          </p:cNvPr>
          <p:cNvSpPr>
            <a:spLocks noGrp="1"/>
          </p:cNvSpPr>
          <p:nvPr>
            <p:ph idx="1"/>
          </p:nvPr>
        </p:nvSpPr>
        <p:spPr>
          <a:xfrm>
            <a:off x="597089" y="2620442"/>
            <a:ext cx="10997821" cy="2342119"/>
          </a:xfrm>
        </p:spPr>
        <p:txBody>
          <a:bodyPr>
            <a:normAutofit fontScale="25000" lnSpcReduction="20000"/>
          </a:bodyPr>
          <a:lstStyle/>
          <a:p>
            <a:pPr indent="0" algn="just">
              <a:lnSpc>
                <a:spcPct val="107000"/>
              </a:lnSpc>
              <a:spcAft>
                <a:spcPts val="800"/>
              </a:spcAft>
              <a:buNone/>
            </a:pPr>
            <a:r>
              <a:rPr lang="es-MX" sz="10000" dirty="0">
                <a:effectLst/>
                <a:latin typeface="Arial" panose="020B0604020202020204" pitchFamily="34" charset="0"/>
                <a:ea typeface="Calibri" panose="020F0502020204030204" pitchFamily="34" charset="0"/>
                <a:cs typeface="Arial" panose="020B0604020202020204" pitchFamily="34" charset="0"/>
              </a:rPr>
              <a:t>Ejemplos: </a:t>
            </a:r>
          </a:p>
          <a:p>
            <a:pPr indent="0" algn="just">
              <a:lnSpc>
                <a:spcPct val="107000"/>
              </a:lnSpc>
              <a:spcAft>
                <a:spcPts val="800"/>
              </a:spcAft>
              <a:buNone/>
            </a:pPr>
            <a:r>
              <a:rPr lang="es-MX" sz="10000" dirty="0">
                <a:effectLst/>
                <a:latin typeface="Arial" panose="020B0604020202020204" pitchFamily="34" charset="0"/>
                <a:ea typeface="Calibri" panose="020F0502020204030204" pitchFamily="34" charset="0"/>
                <a:cs typeface="Arial" panose="020B0604020202020204" pitchFamily="34" charset="0"/>
              </a:rPr>
              <a:t>La conversión de moneda extrajera (dólares) a pesos mexicanos en su valor nominal</a:t>
            </a:r>
          </a:p>
          <a:p>
            <a:pPr indent="0" algn="just">
              <a:lnSpc>
                <a:spcPct val="107000"/>
              </a:lnSpc>
              <a:spcAft>
                <a:spcPts val="800"/>
              </a:spcAft>
              <a:buNone/>
            </a:pPr>
            <a:r>
              <a:rPr lang="es-MX" sz="10000" i="1" dirty="0">
                <a:effectLst/>
                <a:latin typeface="Arial" panose="020B0604020202020204" pitchFamily="34" charset="0"/>
                <a:ea typeface="Calibri" panose="020F0502020204030204" pitchFamily="34" charset="0"/>
                <a:cs typeface="Arial" panose="020B0604020202020204" pitchFamily="34" charset="0"/>
              </a:rPr>
              <a:t>Se pone a la venta un terreno de 10,000 metros, su valor es de $3,300,000; tenemos un comprador que ofrece $3,000,000, pero hay un intermediario, es decir un agente inmobiliario, este agente cobra el 6% de la transacción, en este caso, el valor razonable es $3,000,000, menos el 6% de comisión del agente inmobiliario. Entonces, el valor neto de la realización es $2,820,000 (neto siempre indica que se le resta algo: impuesto, deducción o comisión)</a:t>
            </a:r>
            <a:endParaRPr lang="es-MX" sz="10000" dirty="0">
              <a:effectLst/>
              <a:latin typeface="Arial" panose="020B0604020202020204" pitchFamily="34" charset="0"/>
              <a:ea typeface="Calibri" panose="020F0502020204030204" pitchFamily="34" charset="0"/>
              <a:cs typeface="Arial" panose="020B0604020202020204" pitchFamily="34" charset="0"/>
            </a:endParaRPr>
          </a:p>
          <a:p>
            <a:endParaRPr lang="es-MX" dirty="0"/>
          </a:p>
        </p:txBody>
      </p:sp>
      <p:sp>
        <p:nvSpPr>
          <p:cNvPr id="4" name="Marcador de pie de página 3">
            <a:extLst>
              <a:ext uri="{FF2B5EF4-FFF2-40B4-BE49-F238E27FC236}">
                <a16:creationId xmlns:a16="http://schemas.microsoft.com/office/drawing/2014/main" id="{BF909125-7F97-30D1-5DBB-C7AC9D7945DC}"/>
              </a:ext>
            </a:extLst>
          </p:cNvPr>
          <p:cNvSpPr>
            <a:spLocks noGrp="1"/>
          </p:cNvSpPr>
          <p:nvPr>
            <p:ph type="ftr" sz="quarter" idx="11"/>
          </p:nvPr>
        </p:nvSpPr>
        <p:spPr/>
        <p:txBody>
          <a:bodyPr/>
          <a:lstStyle/>
          <a:p>
            <a:r>
              <a:rPr lang="es-MX"/>
              <a:t>NIF C-1 Efectivo y equivalentes de efectivo                                           L.R.I. Omar Cortés Macías</a:t>
            </a:r>
          </a:p>
        </p:txBody>
      </p:sp>
      <p:sp>
        <p:nvSpPr>
          <p:cNvPr id="5" name="Título 1">
            <a:extLst>
              <a:ext uri="{FF2B5EF4-FFF2-40B4-BE49-F238E27FC236}">
                <a16:creationId xmlns:a16="http://schemas.microsoft.com/office/drawing/2014/main" id="{983237B9-2EC3-6AF6-938A-79F604FCE067}"/>
              </a:ext>
            </a:extLst>
          </p:cNvPr>
          <p:cNvSpPr>
            <a:spLocks noGrp="1"/>
          </p:cNvSpPr>
          <p:nvPr>
            <p:ph type="title"/>
          </p:nvPr>
        </p:nvSpPr>
        <p:spPr>
          <a:xfrm>
            <a:off x="838200" y="365126"/>
            <a:ext cx="10380260" cy="699400"/>
          </a:xfrm>
        </p:spPr>
        <p:txBody>
          <a:bodyPr>
            <a:noAutofit/>
          </a:bodyPr>
          <a:lstStyle/>
          <a:p>
            <a:pPr algn="ctr">
              <a:lnSpc>
                <a:spcPct val="107000"/>
              </a:lnSpc>
              <a:spcAft>
                <a:spcPts val="800"/>
              </a:spcAft>
            </a:pPr>
            <a:r>
              <a:rPr lang="es-MX" sz="2700" b="1" dirty="0">
                <a:effectLst/>
                <a:latin typeface="Arial" panose="020B0604020202020204" pitchFamily="34" charset="0"/>
                <a:ea typeface="Calibri" panose="020F0502020204030204" pitchFamily="34" charset="0"/>
                <a:cs typeface="Arial" panose="020B0604020202020204" pitchFamily="34" charset="0"/>
              </a:rPr>
              <a:t>DEFINICIÓN DE TÉRMINOS QUE SE UTILIZAN EN LA NIF C-1</a:t>
            </a:r>
            <a:r>
              <a:rPr lang="es-MX" sz="2700" dirty="0">
                <a:effectLst/>
                <a:latin typeface="Arial" panose="020B0604020202020204" pitchFamily="34" charset="0"/>
                <a:ea typeface="Calibri" panose="020F0502020204030204" pitchFamily="34" charset="0"/>
                <a:cs typeface="Arial" panose="020B0604020202020204" pitchFamily="34" charset="0"/>
              </a:rPr>
              <a:t>:</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Son términos específicos para esta NIF y su contenido</a:t>
            </a:r>
          </a:p>
        </p:txBody>
      </p:sp>
      <p:sp>
        <p:nvSpPr>
          <p:cNvPr id="6" name="Título 1">
            <a:extLst>
              <a:ext uri="{FF2B5EF4-FFF2-40B4-BE49-F238E27FC236}">
                <a16:creationId xmlns:a16="http://schemas.microsoft.com/office/drawing/2014/main" id="{20B25139-24F3-455D-FCE9-32A8872A2F3C}"/>
              </a:ext>
            </a:extLst>
          </p:cNvPr>
          <p:cNvSpPr txBox="1">
            <a:spLocks/>
          </p:cNvSpPr>
          <p:nvPr/>
        </p:nvSpPr>
        <p:spPr>
          <a:xfrm>
            <a:off x="905869" y="1581494"/>
            <a:ext cx="10380260" cy="699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a:buNone/>
            </a:pPr>
            <a:r>
              <a:rPr lang="es-MX" sz="2800" i="1" dirty="0">
                <a:effectLst/>
                <a:latin typeface="Arial" panose="020B0604020202020204" pitchFamily="34" charset="0"/>
                <a:ea typeface="Calibri" panose="020F0502020204030204" pitchFamily="34" charset="0"/>
                <a:cs typeface="Times New Roman" panose="02020603050405020304" pitchFamily="18" charset="0"/>
              </a:rPr>
              <a:t>f. </a:t>
            </a:r>
            <a:r>
              <a:rPr lang="es-MX" sz="2800" i="1" u="sng" dirty="0">
                <a:effectLst/>
                <a:latin typeface="Arial" panose="020B0604020202020204" pitchFamily="34" charset="0"/>
                <a:ea typeface="Calibri" panose="020F0502020204030204" pitchFamily="34" charset="0"/>
                <a:cs typeface="Times New Roman" panose="02020603050405020304" pitchFamily="18" charset="0"/>
              </a:rPr>
              <a:t>Valor neto de realización </a:t>
            </a:r>
            <a:r>
              <a:rPr lang="es-MX" sz="2800" i="1" dirty="0">
                <a:effectLst/>
                <a:latin typeface="Arial" panose="020B0604020202020204" pitchFamily="34" charset="0"/>
                <a:ea typeface="Calibri" panose="020F0502020204030204" pitchFamily="34" charset="0"/>
                <a:cs typeface="Times New Roman" panose="02020603050405020304" pitchFamily="18" charset="0"/>
              </a:rPr>
              <a:t>-</a:t>
            </a:r>
            <a:r>
              <a:rPr lang="es-MX" sz="2800" dirty="0">
                <a:effectLst/>
                <a:latin typeface="Arial" panose="020B0604020202020204" pitchFamily="34" charset="0"/>
                <a:ea typeface="Calibri" panose="020F0502020204030204" pitchFamily="34" charset="0"/>
                <a:cs typeface="Times New Roman" panose="02020603050405020304" pitchFamily="18" charset="0"/>
              </a:rPr>
              <a:t> es el monto que se recibe en efectivo, equivalentes de efectivo o en especie, por la venta o intercambio de un activo</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9217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FCB5DD5-1BA1-6A3B-CF2C-6264A710D06B}"/>
              </a:ext>
            </a:extLst>
          </p:cNvPr>
          <p:cNvSpPr>
            <a:spLocks noGrp="1"/>
          </p:cNvSpPr>
          <p:nvPr>
            <p:ph idx="1"/>
          </p:nvPr>
        </p:nvSpPr>
        <p:spPr/>
        <p:txBody>
          <a:bodyPr/>
          <a:lstStyle/>
          <a:p>
            <a:pPr marL="342900" lvl="0" indent="-342900" algn="just">
              <a:lnSpc>
                <a:spcPct val="107000"/>
              </a:lnSpc>
              <a:spcAft>
                <a:spcPts val="800"/>
              </a:spcAft>
              <a:buFont typeface="+mj-lt"/>
              <a:buAutoNum type="alphaLcPeriod" startAt="7"/>
              <a:tabLst>
                <a:tab pos="457200" algn="l"/>
              </a:tabLst>
            </a:pPr>
            <a:r>
              <a:rPr lang="es-MX" sz="2700" i="1" u="sng" dirty="0">
                <a:effectLst/>
                <a:latin typeface="Arial" panose="020B0604020202020204" pitchFamily="34" charset="0"/>
                <a:ea typeface="Calibri" panose="020F0502020204030204" pitchFamily="34" charset="0"/>
                <a:cs typeface="Times New Roman" panose="02020603050405020304" pitchFamily="18" charset="0"/>
              </a:rPr>
              <a:t>Valor nominal</a:t>
            </a:r>
            <a:r>
              <a:rPr lang="es-MX" sz="2700" u="sng" dirty="0">
                <a:effectLst/>
                <a:latin typeface="Arial" panose="020B060402020202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 cantidad en unidades monetarias expresada en billetes, monedas, títulos e instrumentos. </a:t>
            </a:r>
          </a:p>
          <a:p>
            <a:pPr marL="0" lvl="0" indent="0" algn="just">
              <a:lnSpc>
                <a:spcPct val="107000"/>
              </a:lnSpc>
              <a:spcAft>
                <a:spcPts val="800"/>
              </a:spcAft>
              <a:buNone/>
              <a:tabLst>
                <a:tab pos="457200" algn="l"/>
              </a:tabLst>
            </a:pPr>
            <a:r>
              <a:rPr lang="es-MX" sz="2700" dirty="0">
                <a:latin typeface="Arial" panose="020B060402020202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Valor nominal en moneda nacional y si es moneda extranjera en 	tipo de cambio.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s-MX" sz="2700" i="1" dirty="0">
                <a:effectLst/>
                <a:latin typeface="Arial" panose="020B0604020202020204" pitchFamily="34" charset="0"/>
                <a:ea typeface="Calibri" panose="020F0502020204030204" pitchFamily="34" charset="0"/>
                <a:cs typeface="Times New Roman" panose="02020603050405020304" pitchFamily="18" charset="0"/>
              </a:rPr>
              <a:t>Es decir, el valor nominal de un billete de 500 pesos es 500 pesos, su valor no cambia en ninguna circunstancia. Lo mismo en CETES o moneda extranjera en su tipo de cambio durante el registro</a:t>
            </a:r>
            <a:r>
              <a:rPr lang="es-MX" sz="2700" dirty="0">
                <a:effectLst/>
                <a:latin typeface="Arial" panose="020B0604020202020204" pitchFamily="34" charset="0"/>
                <a:ea typeface="Calibri" panose="020F0502020204030204" pitchFamily="34" charset="0"/>
                <a:cs typeface="Times New Roman" panose="02020603050405020304" pitchFamily="18" charset="0"/>
              </a:rPr>
              <a:t>.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 name="Marcador de pie de página 3">
            <a:extLst>
              <a:ext uri="{FF2B5EF4-FFF2-40B4-BE49-F238E27FC236}">
                <a16:creationId xmlns:a16="http://schemas.microsoft.com/office/drawing/2014/main" id="{E5338FC4-B737-6F42-4DF3-51352CE0EF72}"/>
              </a:ext>
            </a:extLst>
          </p:cNvPr>
          <p:cNvSpPr>
            <a:spLocks noGrp="1"/>
          </p:cNvSpPr>
          <p:nvPr>
            <p:ph type="ftr" sz="quarter" idx="11"/>
          </p:nvPr>
        </p:nvSpPr>
        <p:spPr/>
        <p:txBody>
          <a:bodyPr/>
          <a:lstStyle/>
          <a:p>
            <a:r>
              <a:rPr lang="es-MX"/>
              <a:t>NIF C-1 Efectivo y equivalentes de efectivo                                           L.R.I. Omar Cortés Macías</a:t>
            </a:r>
          </a:p>
        </p:txBody>
      </p:sp>
      <p:sp>
        <p:nvSpPr>
          <p:cNvPr id="5" name="Título 1">
            <a:extLst>
              <a:ext uri="{FF2B5EF4-FFF2-40B4-BE49-F238E27FC236}">
                <a16:creationId xmlns:a16="http://schemas.microsoft.com/office/drawing/2014/main" id="{8BCDAAA6-FA06-4B1A-338C-D78060B9BF7D}"/>
              </a:ext>
            </a:extLst>
          </p:cNvPr>
          <p:cNvSpPr>
            <a:spLocks noGrp="1"/>
          </p:cNvSpPr>
          <p:nvPr>
            <p:ph type="title"/>
          </p:nvPr>
        </p:nvSpPr>
        <p:spPr>
          <a:xfrm>
            <a:off x="838200" y="365125"/>
            <a:ext cx="10515600" cy="781287"/>
          </a:xfrm>
        </p:spPr>
        <p:txBody>
          <a:bodyPr>
            <a:noAutofit/>
          </a:bodyPr>
          <a:lstStyle/>
          <a:p>
            <a:pPr algn="ctr">
              <a:lnSpc>
                <a:spcPct val="107000"/>
              </a:lnSpc>
              <a:spcAft>
                <a:spcPts val="800"/>
              </a:spcAft>
            </a:pPr>
            <a:r>
              <a:rPr lang="es-MX" sz="2700" b="1" dirty="0">
                <a:effectLst/>
                <a:latin typeface="Arial" panose="020B0604020202020204" pitchFamily="34" charset="0"/>
                <a:ea typeface="Calibri" panose="020F0502020204030204" pitchFamily="34" charset="0"/>
                <a:cs typeface="Arial" panose="020B0604020202020204" pitchFamily="34" charset="0"/>
              </a:rPr>
              <a:t>DEFINICIÓN DE TÉRMINOS QUE SE UTILIZAN EN LA NIF C-1</a:t>
            </a:r>
            <a:r>
              <a:rPr lang="es-MX" sz="2700" dirty="0">
                <a:effectLst/>
                <a:latin typeface="Arial" panose="020B0604020202020204" pitchFamily="34" charset="0"/>
                <a:ea typeface="Calibri" panose="020F0502020204030204" pitchFamily="34" charset="0"/>
                <a:cs typeface="Arial" panose="020B0604020202020204" pitchFamily="34" charset="0"/>
              </a:rPr>
              <a:t>:</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Son términos específicos para esta NIF y su contenido</a:t>
            </a:r>
          </a:p>
        </p:txBody>
      </p:sp>
    </p:spTree>
    <p:extLst>
      <p:ext uri="{BB962C8B-B14F-4D97-AF65-F5344CB8AC3E}">
        <p14:creationId xmlns:p14="http://schemas.microsoft.com/office/powerpoint/2010/main" val="4034745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8CD933-E1BA-41B6-19DE-BF06141A2E7D}"/>
              </a:ext>
            </a:extLst>
          </p:cNvPr>
          <p:cNvSpPr>
            <a:spLocks noGrp="1"/>
          </p:cNvSpPr>
          <p:nvPr>
            <p:ph idx="1"/>
          </p:nvPr>
        </p:nvSpPr>
        <p:spPr/>
        <p:txBody>
          <a:bodyPr>
            <a:normAutofit fontScale="92500" lnSpcReduction="20000"/>
          </a:bodyPr>
          <a:lstStyle/>
          <a:p>
            <a:pPr marL="342900" lvl="0" indent="-342900" algn="just">
              <a:lnSpc>
                <a:spcPct val="107000"/>
              </a:lnSpc>
              <a:spcAft>
                <a:spcPts val="800"/>
              </a:spcAft>
              <a:buFont typeface="+mj-lt"/>
              <a:buAutoNum type="alphaLcPeriod" startAt="8"/>
              <a:tabLst>
                <a:tab pos="457200" algn="l"/>
              </a:tabLst>
            </a:pPr>
            <a:r>
              <a:rPr lang="es-MX" sz="2700" i="1" u="sng" dirty="0">
                <a:effectLst/>
                <a:latin typeface="Arial" panose="020B0604020202020204" pitchFamily="34" charset="0"/>
                <a:ea typeface="Calibri" panose="020F0502020204030204" pitchFamily="34" charset="0"/>
                <a:cs typeface="Times New Roman" panose="02020603050405020304" pitchFamily="18" charset="0"/>
              </a:rPr>
              <a:t>Valor razonable</a:t>
            </a:r>
            <a:r>
              <a:rPr lang="es-MX" sz="2700" u="sng" dirty="0">
                <a:effectLst/>
                <a:latin typeface="Arial" panose="020B060402020202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 importe que, a la fecha de valuación, se recibiría por vender un activo o se pagaría por transferir o liquidar un pasivo en una transacción ordenada entre participantes de mercado; es decir, entre partes interesadas, independientes, dispuestas e informadas, en una transacción de libre competencia.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s-MX" sz="2700" i="1" dirty="0">
                <a:effectLst/>
                <a:latin typeface="Arial" panose="020B0604020202020204" pitchFamily="34" charset="0"/>
                <a:ea typeface="Calibri" panose="020F0502020204030204" pitchFamily="34" charset="0"/>
                <a:cs typeface="Times New Roman" panose="02020603050405020304" pitchFamily="18" charset="0"/>
              </a:rPr>
              <a:t>Valor de mercado o de intercambio en un mercado de libre competencia. El valor razonable es el valor que dicta el mercado.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s-MX" sz="2700" i="1" dirty="0">
                <a:effectLst/>
                <a:latin typeface="Arial" panose="020B0604020202020204" pitchFamily="34" charset="0"/>
                <a:ea typeface="Calibri" panose="020F0502020204030204" pitchFamily="34" charset="0"/>
                <a:cs typeface="Times New Roman" panose="02020603050405020304" pitchFamily="18" charset="0"/>
              </a:rPr>
              <a:t>Ejemplo: el valor de venta de un centenario a precio de cotización 23 mil, pero, el valor razonable es el valor al que está dispuesto el mercado a hacer el intercambio de dicho activo, es decir, el comprador ofrece un pago de 21 mil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p>
        </p:txBody>
      </p:sp>
      <p:sp>
        <p:nvSpPr>
          <p:cNvPr id="4" name="Marcador de pie de página 3">
            <a:extLst>
              <a:ext uri="{FF2B5EF4-FFF2-40B4-BE49-F238E27FC236}">
                <a16:creationId xmlns:a16="http://schemas.microsoft.com/office/drawing/2014/main" id="{1413C4FC-2EEC-CB5E-6F47-2BAD32E3023A}"/>
              </a:ext>
            </a:extLst>
          </p:cNvPr>
          <p:cNvSpPr>
            <a:spLocks noGrp="1"/>
          </p:cNvSpPr>
          <p:nvPr>
            <p:ph type="ftr" sz="quarter" idx="11"/>
          </p:nvPr>
        </p:nvSpPr>
        <p:spPr/>
        <p:txBody>
          <a:bodyPr/>
          <a:lstStyle/>
          <a:p>
            <a:r>
              <a:rPr lang="es-MX"/>
              <a:t>NIF C-1 Efectivo y equivalentes de efectivo                                           L.R.I. Omar Cortés Macías</a:t>
            </a:r>
          </a:p>
        </p:txBody>
      </p:sp>
      <p:sp>
        <p:nvSpPr>
          <p:cNvPr id="5" name="Título 1">
            <a:extLst>
              <a:ext uri="{FF2B5EF4-FFF2-40B4-BE49-F238E27FC236}">
                <a16:creationId xmlns:a16="http://schemas.microsoft.com/office/drawing/2014/main" id="{AB9FE9DD-8E78-ED80-3FDA-35354364ED7B}"/>
              </a:ext>
            </a:extLst>
          </p:cNvPr>
          <p:cNvSpPr>
            <a:spLocks noGrp="1"/>
          </p:cNvSpPr>
          <p:nvPr>
            <p:ph type="title"/>
          </p:nvPr>
        </p:nvSpPr>
        <p:spPr>
          <a:xfrm>
            <a:off x="838200" y="365126"/>
            <a:ext cx="10515600" cy="808582"/>
          </a:xfrm>
        </p:spPr>
        <p:txBody>
          <a:bodyPr>
            <a:noAutofit/>
          </a:bodyPr>
          <a:lstStyle/>
          <a:p>
            <a:pPr algn="ctr">
              <a:lnSpc>
                <a:spcPct val="107000"/>
              </a:lnSpc>
              <a:spcAft>
                <a:spcPts val="800"/>
              </a:spcAft>
            </a:pPr>
            <a:r>
              <a:rPr lang="es-MX" sz="2700" b="1" dirty="0">
                <a:effectLst/>
                <a:latin typeface="Arial" panose="020B0604020202020204" pitchFamily="34" charset="0"/>
                <a:ea typeface="Calibri" panose="020F0502020204030204" pitchFamily="34" charset="0"/>
                <a:cs typeface="Arial" panose="020B0604020202020204" pitchFamily="34" charset="0"/>
              </a:rPr>
              <a:t>DEFINICIÓN DE TÉRMINOS QUE SE UTILIZAN EN LA NIF C-1</a:t>
            </a:r>
            <a:r>
              <a:rPr lang="es-MX" sz="2700" dirty="0">
                <a:effectLst/>
                <a:latin typeface="Arial" panose="020B0604020202020204" pitchFamily="34" charset="0"/>
                <a:ea typeface="Calibri" panose="020F0502020204030204" pitchFamily="34" charset="0"/>
                <a:cs typeface="Arial" panose="020B0604020202020204" pitchFamily="34" charset="0"/>
              </a:rPr>
              <a:t>:</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Son términos específicos para esta NIF y su contenido</a:t>
            </a:r>
          </a:p>
        </p:txBody>
      </p:sp>
    </p:spTree>
    <p:extLst>
      <p:ext uri="{BB962C8B-B14F-4D97-AF65-F5344CB8AC3E}">
        <p14:creationId xmlns:p14="http://schemas.microsoft.com/office/powerpoint/2010/main" val="2154813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Marcador de pie de página 3">
            <a:extLst>
              <a:ext uri="{FF2B5EF4-FFF2-40B4-BE49-F238E27FC236}">
                <a16:creationId xmlns:a16="http://schemas.microsoft.com/office/drawing/2014/main" id="{1038048C-697B-9F70-0FDB-F7225C6891D8}"/>
              </a:ext>
            </a:extLst>
          </p:cNvPr>
          <p:cNvSpPr>
            <a:spLocks noGrp="1"/>
          </p:cNvSpPr>
          <p:nvPr>
            <p:ph type="ftr" sz="quarter" idx="11"/>
          </p:nvPr>
        </p:nvSpPr>
        <p:spPr/>
        <p:txBody>
          <a:bodyPr/>
          <a:lstStyle/>
          <a:p>
            <a:r>
              <a:rPr lang="es-MX"/>
              <a:t>NIF C-1 Efectivo y equivalentes de efectivo                                           L.R.I. Omar Cortés Macías</a:t>
            </a:r>
          </a:p>
        </p:txBody>
      </p:sp>
      <p:graphicFrame>
        <p:nvGraphicFramePr>
          <p:cNvPr id="5" name="Diagrama 4">
            <a:extLst>
              <a:ext uri="{FF2B5EF4-FFF2-40B4-BE49-F238E27FC236}">
                <a16:creationId xmlns:a16="http://schemas.microsoft.com/office/drawing/2014/main" id="{4749854A-0BC3-96CC-4424-7EFA11CBB7FD}"/>
              </a:ext>
            </a:extLst>
          </p:cNvPr>
          <p:cNvGraphicFramePr/>
          <p:nvPr>
            <p:extLst>
              <p:ext uri="{D42A27DB-BD31-4B8C-83A1-F6EECF244321}">
                <p14:modId xmlns:p14="http://schemas.microsoft.com/office/powerpoint/2010/main" val="709234871"/>
              </p:ext>
            </p:extLst>
          </p:nvPr>
        </p:nvGraphicFramePr>
        <p:xfrm>
          <a:off x="2125638" y="3302758"/>
          <a:ext cx="7940723" cy="2661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arcador de contenido 2">
            <a:extLst>
              <a:ext uri="{FF2B5EF4-FFF2-40B4-BE49-F238E27FC236}">
                <a16:creationId xmlns:a16="http://schemas.microsoft.com/office/drawing/2014/main" id="{09F322E8-5EED-41E0-FBBE-AC2E3718D2D6}"/>
              </a:ext>
            </a:extLst>
          </p:cNvPr>
          <p:cNvSpPr>
            <a:spLocks noGrp="1"/>
          </p:cNvSpPr>
          <p:nvPr>
            <p:ph idx="1"/>
          </p:nvPr>
        </p:nvSpPr>
        <p:spPr>
          <a:xfrm>
            <a:off x="1097507" y="1325405"/>
            <a:ext cx="10515600" cy="1708233"/>
          </a:xfrm>
        </p:spPr>
        <p:txBody>
          <a:bodyPr>
            <a:normAutofit/>
          </a:bodyPr>
          <a:lstStyle/>
          <a:p>
            <a:pPr algn="just">
              <a:lnSpc>
                <a:spcPct val="107000"/>
              </a:lnSpc>
              <a:spcAft>
                <a:spcPts val="800"/>
              </a:spcAft>
            </a:pPr>
            <a:r>
              <a:rPr lang="es-MX" sz="2700" dirty="0">
                <a:effectLst/>
                <a:latin typeface="Arial" panose="020B0604020202020204" pitchFamily="34" charset="0"/>
                <a:ea typeface="Calibri" panose="020F0502020204030204" pitchFamily="34" charset="0"/>
                <a:cs typeface="Arial" panose="020B0604020202020204" pitchFamily="34" charset="0"/>
              </a:rPr>
              <a:t>Quiere decir bajo qué términos se va a determinar el valor de la partida en los estados financieros, tanto en reconocimiento inicial como en reconocimiento posterior. </a:t>
            </a:r>
          </a:p>
          <a:p>
            <a:pPr marL="0" indent="0">
              <a:buNone/>
            </a:pPr>
            <a:endParaRPr lang="es-MX" dirty="0"/>
          </a:p>
        </p:txBody>
      </p:sp>
      <p:sp>
        <p:nvSpPr>
          <p:cNvPr id="7" name="CuadroTexto 6">
            <a:extLst>
              <a:ext uri="{FF2B5EF4-FFF2-40B4-BE49-F238E27FC236}">
                <a16:creationId xmlns:a16="http://schemas.microsoft.com/office/drawing/2014/main" id="{3092D399-A649-C0CE-2363-B91CB9ACC26F}"/>
              </a:ext>
            </a:extLst>
          </p:cNvPr>
          <p:cNvSpPr txBox="1"/>
          <p:nvPr/>
        </p:nvSpPr>
        <p:spPr>
          <a:xfrm>
            <a:off x="3049137" y="494913"/>
            <a:ext cx="6093724" cy="561372"/>
          </a:xfrm>
          <a:prstGeom prst="rect">
            <a:avLst/>
          </a:prstGeom>
          <a:noFill/>
        </p:spPr>
        <p:txBody>
          <a:bodyPr wrap="square">
            <a:spAutoFit/>
          </a:bodyPr>
          <a:lstStyle/>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NORMAS DE VALUACIÓN </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5458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53FB547-EB69-4ECD-6EB1-34A31C48BC66}"/>
              </a:ext>
            </a:extLst>
          </p:cNvPr>
          <p:cNvSpPr>
            <a:spLocks noGrp="1"/>
          </p:cNvSpPr>
          <p:nvPr>
            <p:ph idx="1"/>
          </p:nvPr>
        </p:nvSpPr>
        <p:spPr/>
        <p:txBody>
          <a:bodyPr>
            <a:normAutofit/>
          </a:bodyPr>
          <a:lstStyle/>
          <a:p>
            <a:pPr marL="0" indent="0" algn="just">
              <a:lnSpc>
                <a:spcPct val="107000"/>
              </a:lnSpc>
              <a:spcAft>
                <a:spcPts val="800"/>
              </a:spcAft>
              <a:buNone/>
            </a:pPr>
            <a:r>
              <a:rPr lang="es-MX" sz="2700" dirty="0">
                <a:effectLst/>
                <a:latin typeface="Arial" panose="020B0604020202020204" pitchFamily="34" charset="0"/>
                <a:ea typeface="Calibri" panose="020F0502020204030204" pitchFamily="34" charset="0"/>
                <a:cs typeface="Arial" panose="020B0604020202020204" pitchFamily="34" charset="0"/>
              </a:rPr>
              <a:t>Registro inicial: se debe valuar a su valor nominal. </a:t>
            </a:r>
          </a:p>
          <a:p>
            <a:pPr marL="0" indent="0" algn="just">
              <a:lnSpc>
                <a:spcPct val="107000"/>
              </a:lnSpc>
              <a:spcAft>
                <a:spcPts val="800"/>
              </a:spcAft>
              <a:buNone/>
            </a:pPr>
            <a:endParaRPr lang="es-MX" sz="27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s-MX" sz="2700" dirty="0">
                <a:effectLst/>
                <a:latin typeface="Arial" panose="020B0604020202020204" pitchFamily="34" charset="0"/>
                <a:ea typeface="Calibri" panose="020F0502020204030204" pitchFamily="34" charset="0"/>
                <a:cs typeface="Arial" panose="020B0604020202020204" pitchFamily="34" charset="0"/>
              </a:rPr>
              <a:t>Los equivalentes de efectivo en su reconocimiento inicial deben reconocerse a su costo de adquisición, en el caso de adquirir en moneda extrajera se debe registrar la conversión a pesos mexicanos.</a:t>
            </a:r>
          </a:p>
          <a:p>
            <a:pPr marL="0" indent="0" algn="just">
              <a:lnSpc>
                <a:spcPct val="107000"/>
              </a:lnSpc>
              <a:spcAft>
                <a:spcPts val="800"/>
              </a:spcAft>
              <a:buNone/>
            </a:pPr>
            <a:endParaRPr lang="es-MX" sz="27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s-MX" dirty="0"/>
          </a:p>
        </p:txBody>
      </p:sp>
      <p:sp>
        <p:nvSpPr>
          <p:cNvPr id="4" name="Marcador de pie de página 3">
            <a:extLst>
              <a:ext uri="{FF2B5EF4-FFF2-40B4-BE49-F238E27FC236}">
                <a16:creationId xmlns:a16="http://schemas.microsoft.com/office/drawing/2014/main" id="{73303358-57FC-E50E-10AB-7BA47EC958D9}"/>
              </a:ext>
            </a:extLst>
          </p:cNvPr>
          <p:cNvSpPr>
            <a:spLocks noGrp="1"/>
          </p:cNvSpPr>
          <p:nvPr>
            <p:ph type="ftr" sz="quarter" idx="11"/>
          </p:nvPr>
        </p:nvSpPr>
        <p:spPr/>
        <p:txBody>
          <a:bodyPr/>
          <a:lstStyle/>
          <a:p>
            <a:r>
              <a:rPr lang="es-MX"/>
              <a:t>NIF C-1 Efectivo y equivalentes de efectivo                                           L.R.I. Omar Cortés Macías</a:t>
            </a:r>
          </a:p>
        </p:txBody>
      </p:sp>
      <p:sp>
        <p:nvSpPr>
          <p:cNvPr id="8" name="CuadroTexto 7">
            <a:extLst>
              <a:ext uri="{FF2B5EF4-FFF2-40B4-BE49-F238E27FC236}">
                <a16:creationId xmlns:a16="http://schemas.microsoft.com/office/drawing/2014/main" id="{00AB7561-9122-DFBA-8504-3CA1F516C9C3}"/>
              </a:ext>
            </a:extLst>
          </p:cNvPr>
          <p:cNvSpPr txBox="1"/>
          <p:nvPr/>
        </p:nvSpPr>
        <p:spPr>
          <a:xfrm>
            <a:off x="3049138" y="530912"/>
            <a:ext cx="6093724" cy="561372"/>
          </a:xfrm>
          <a:prstGeom prst="rect">
            <a:avLst/>
          </a:prstGeom>
          <a:noFill/>
        </p:spPr>
        <p:txBody>
          <a:bodyPr wrap="square">
            <a:spAutoFit/>
          </a:bodyPr>
          <a:lstStyle/>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REGISTRO INICIAL  </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8635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Marcador de pie de página 3">
            <a:extLst>
              <a:ext uri="{FF2B5EF4-FFF2-40B4-BE49-F238E27FC236}">
                <a16:creationId xmlns:a16="http://schemas.microsoft.com/office/drawing/2014/main" id="{41104682-045A-F00A-8157-0E0042802F97}"/>
              </a:ext>
            </a:extLst>
          </p:cNvPr>
          <p:cNvSpPr>
            <a:spLocks noGrp="1"/>
          </p:cNvSpPr>
          <p:nvPr>
            <p:ph type="ftr" sz="quarter" idx="11"/>
          </p:nvPr>
        </p:nvSpPr>
        <p:spPr/>
        <p:txBody>
          <a:bodyPr/>
          <a:lstStyle/>
          <a:p>
            <a:r>
              <a:rPr lang="es-MX"/>
              <a:t>NIF C-1 Efectivo y equivalentes de efectivo                                           L.R.I. Omar Cortés Macías</a:t>
            </a:r>
          </a:p>
        </p:txBody>
      </p:sp>
      <p:sp>
        <p:nvSpPr>
          <p:cNvPr id="10" name="CuadroTexto 9">
            <a:extLst>
              <a:ext uri="{FF2B5EF4-FFF2-40B4-BE49-F238E27FC236}">
                <a16:creationId xmlns:a16="http://schemas.microsoft.com/office/drawing/2014/main" id="{5004FF4A-4443-3F45-2EBA-AE918073EE58}"/>
              </a:ext>
            </a:extLst>
          </p:cNvPr>
          <p:cNvSpPr txBox="1"/>
          <p:nvPr/>
        </p:nvSpPr>
        <p:spPr>
          <a:xfrm>
            <a:off x="464024" y="1160060"/>
            <a:ext cx="10604310" cy="6003310"/>
          </a:xfrm>
          <a:prstGeom prst="rect">
            <a:avLst/>
          </a:prstGeom>
          <a:noFill/>
        </p:spPr>
        <p:txBody>
          <a:bodyPr wrap="square">
            <a:spAutoFit/>
          </a:bodyPr>
          <a:lstStyle/>
          <a:p>
            <a:pPr algn="just">
              <a:lnSpc>
                <a:spcPct val="107000"/>
              </a:lnSpc>
              <a:spcAft>
                <a:spcPts val="800"/>
              </a:spcAft>
            </a:pPr>
            <a:r>
              <a:rPr lang="es-MX" sz="2500" b="1" dirty="0">
                <a:latin typeface="Arial" panose="020B0604020202020204" pitchFamily="34" charset="0"/>
                <a:ea typeface="Calibri" panose="020F0502020204030204" pitchFamily="34" charset="0"/>
                <a:cs typeface="Times New Roman" panose="02020603050405020304" pitchFamily="18" charset="0"/>
              </a:rPr>
              <a:t>Registro o r</a:t>
            </a:r>
            <a:r>
              <a:rPr lang="es-MX" sz="2500" b="1" dirty="0">
                <a:effectLst/>
                <a:latin typeface="Arial" panose="020B0604020202020204" pitchFamily="34" charset="0"/>
                <a:ea typeface="Calibri" panose="020F0502020204030204" pitchFamily="34" charset="0"/>
                <a:cs typeface="Times New Roman" panose="02020603050405020304" pitchFamily="18" charset="0"/>
              </a:rPr>
              <a:t>econocimiento posterior</a:t>
            </a:r>
            <a:r>
              <a:rPr lang="es-MX" sz="2500" dirty="0">
                <a:effectLst/>
                <a:latin typeface="Arial" panose="020B0604020202020204" pitchFamily="34" charset="0"/>
                <a:ea typeface="Calibri" panose="020F0502020204030204" pitchFamily="34" charset="0"/>
                <a:cs typeface="Times New Roman" panose="02020603050405020304" pitchFamily="18" charset="0"/>
              </a:rPr>
              <a:t>: Se trata de</a:t>
            </a:r>
            <a:r>
              <a:rPr lang="es-MX" sz="2500" dirty="0">
                <a:latin typeface="Arial" panose="020B0604020202020204" pitchFamily="34" charset="0"/>
                <a:ea typeface="Calibri" panose="020F0502020204030204" pitchFamily="34" charset="0"/>
                <a:cs typeface="Times New Roman" panose="02020603050405020304" pitchFamily="18" charset="0"/>
              </a:rPr>
              <a:t>l </a:t>
            </a:r>
            <a:r>
              <a:rPr lang="es-MX" sz="2500" dirty="0">
                <a:effectLst/>
                <a:latin typeface="Calibri" panose="020F0502020204030204" pitchFamily="34" charset="0"/>
                <a:ea typeface="Calibri" panose="020F0502020204030204" pitchFamily="34" charset="0"/>
                <a:cs typeface="Times New Roman" panose="02020603050405020304" pitchFamily="18" charset="0"/>
              </a:rPr>
              <a:t>cómo se mantiene el importe dentro de los estados financieros: Cuantas veces se requiera, pues un activo se deprecia a lo largo </a:t>
            </a:r>
            <a:r>
              <a:rPr lang="es-MX" sz="2500" dirty="0">
                <a:latin typeface="Calibri" panose="020F0502020204030204" pitchFamily="34" charset="0"/>
                <a:ea typeface="Calibri" panose="020F0502020204030204" pitchFamily="34" charset="0"/>
                <a:cs typeface="Times New Roman" panose="02020603050405020304" pitchFamily="18" charset="0"/>
              </a:rPr>
              <a:t>de </a:t>
            </a:r>
            <a:r>
              <a:rPr lang="es-MX" sz="2500" dirty="0">
                <a:effectLst/>
                <a:latin typeface="Calibri" panose="020F0502020204030204" pitchFamily="34" charset="0"/>
                <a:ea typeface="Calibri" panose="020F0502020204030204" pitchFamily="34" charset="0"/>
                <a:cs typeface="Times New Roman" panose="02020603050405020304" pitchFamily="18" charset="0"/>
              </a:rPr>
              <a:t>N cantidad de años. También se incluyen cuentas por cobrar, pues en ocasiones no se cobran en el acto, sino hasta días después o incluso meses posteriores. </a:t>
            </a:r>
          </a:p>
          <a:p>
            <a:pPr algn="just">
              <a:lnSpc>
                <a:spcPct val="107000"/>
              </a:lnSpc>
              <a:spcAft>
                <a:spcPts val="800"/>
              </a:spcAft>
            </a:pPr>
            <a:endParaRPr lang="es-MX" sz="2500" dirty="0">
              <a:effectLst/>
              <a:latin typeface="Arial" panose="020B0604020202020204" pitchFamily="34" charset="0"/>
              <a:ea typeface="Calibri" panose="020F0502020204030204" pitchFamily="34" charset="0"/>
              <a:cs typeface="Times New Roman" panose="02020603050405020304" pitchFamily="18" charset="0"/>
            </a:endParaRPr>
          </a:p>
          <a:p>
            <a:pPr indent="447675" algn="just">
              <a:lnSpc>
                <a:spcPct val="107000"/>
              </a:lnSpc>
              <a:spcAft>
                <a:spcPts val="800"/>
              </a:spcAft>
            </a:pPr>
            <a:r>
              <a:rPr lang="es-MX" sz="2500" b="1" dirty="0">
                <a:effectLst/>
                <a:latin typeface="Arial" panose="020B0604020202020204" pitchFamily="34" charset="0"/>
                <a:ea typeface="Calibri" panose="020F0502020204030204" pitchFamily="34" charset="0"/>
                <a:cs typeface="Times New Roman" panose="02020603050405020304" pitchFamily="18" charset="0"/>
              </a:rPr>
              <a:t>Se refiere a</a:t>
            </a:r>
            <a:endParaRPr lang="es-MX" sz="25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s-MX" sz="2500" dirty="0">
                <a:effectLst/>
                <a:latin typeface="Arial" panose="020B0604020202020204" pitchFamily="34" charset="0"/>
                <a:ea typeface="Calibri" panose="020F0502020204030204" pitchFamily="34" charset="0"/>
                <a:cs typeface="Times New Roman" panose="02020603050405020304" pitchFamily="18" charset="0"/>
              </a:rPr>
              <a:t>Metales preciosos amonedados: se refiere al valor razonable – valor neto de realización a la fecha de los Estados Financieros y sus conversiones al cierre. Ejemplo: si se tiene un centenario que costaba 23,500 pero al cierre tiene otro valor ya sea de pérdida o ganancia, esto se debe registrar.</a:t>
            </a:r>
          </a:p>
          <a:p>
            <a:pPr lvl="0" algn="just">
              <a:lnSpc>
                <a:spcPct val="107000"/>
              </a:lnSpc>
            </a:pPr>
            <a:endParaRPr lang="es-MX" sz="2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D5FAC9E0-781C-57D2-66E8-21F11BE1E03A}"/>
              </a:ext>
            </a:extLst>
          </p:cNvPr>
          <p:cNvSpPr txBox="1"/>
          <p:nvPr/>
        </p:nvSpPr>
        <p:spPr>
          <a:xfrm>
            <a:off x="3049138" y="530912"/>
            <a:ext cx="6093724" cy="561372"/>
          </a:xfrm>
          <a:prstGeom prst="rect">
            <a:avLst/>
          </a:prstGeom>
          <a:noFill/>
        </p:spPr>
        <p:txBody>
          <a:bodyPr wrap="square">
            <a:spAutoFit/>
          </a:bodyPr>
          <a:lstStyle/>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REGISTRO </a:t>
            </a:r>
            <a:r>
              <a:rPr lang="es-MX" sz="3000" b="1" dirty="0">
                <a:latin typeface="Arial" panose="020B0604020202020204" pitchFamily="34" charset="0"/>
                <a:ea typeface="Calibri" panose="020F0502020204030204" pitchFamily="34" charset="0"/>
                <a:cs typeface="Times New Roman" panose="02020603050405020304" pitchFamily="18" charset="0"/>
              </a:rPr>
              <a:t>POSTERIOR</a:t>
            </a:r>
            <a:r>
              <a:rPr lang="es-MX" sz="30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0467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F7CD7BC-A55D-B1F6-07B1-1ADB6BEE4591}"/>
              </a:ext>
            </a:extLst>
          </p:cNvPr>
          <p:cNvSpPr>
            <a:spLocks noGrp="1"/>
          </p:cNvSpPr>
          <p:nvPr>
            <p:ph idx="1"/>
          </p:nvPr>
        </p:nvSpPr>
        <p:spPr>
          <a:xfrm>
            <a:off x="838200" y="1392073"/>
            <a:ext cx="10515600" cy="4203510"/>
          </a:xfrm>
        </p:spPr>
        <p:txBody>
          <a:bodyPr>
            <a:noAutofit/>
          </a:bodyPr>
          <a:lstStyle/>
          <a:p>
            <a:pPr marL="0" lvl="0" indent="0" algn="just">
              <a:lnSpc>
                <a:spcPct val="107000"/>
              </a:lnSpc>
              <a:buNone/>
            </a:pPr>
            <a:r>
              <a:rPr lang="es-MX" sz="2250" dirty="0">
                <a:effectLst/>
                <a:latin typeface="Arial" panose="020B0604020202020204" pitchFamily="34" charset="0"/>
                <a:ea typeface="Calibri" panose="020F0502020204030204" pitchFamily="34" charset="0"/>
                <a:cs typeface="Times New Roman" panose="02020603050405020304" pitchFamily="18" charset="0"/>
              </a:rPr>
              <a:t>Monedas extranjeras: Tipo de Cambio con el que pudieron realizar a la fecha de cierre de los Estados financieros – Estado de resultados. Esto es fundamental para la congruencia y consistencia en los estados financieros, por tal razón se debe establecer un tipo de cambio ya sea corporativo, del Banco de México o el del Diario Oficial de la Federación. Esta política se establece en el Manual de Políticas. </a:t>
            </a:r>
            <a:endParaRPr lang="es-MX" sz="225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endParaRPr lang="es-MX" sz="11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s-MX" sz="2250" dirty="0">
                <a:effectLst/>
                <a:latin typeface="Arial" panose="020B0604020202020204" pitchFamily="34" charset="0"/>
                <a:ea typeface="Calibri" panose="020F0502020204030204" pitchFamily="34" charset="0"/>
                <a:cs typeface="Times New Roman" panose="02020603050405020304" pitchFamily="18" charset="0"/>
              </a:rPr>
              <a:t>Otra medida de intercambio Ejemplo: UDIS a la medida de cambio correspondiente al cierre de resultados</a:t>
            </a:r>
            <a:endParaRPr lang="es-MX" sz="225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es-MX" sz="11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s-MX" sz="2250" dirty="0">
                <a:effectLst/>
                <a:latin typeface="Arial" panose="020B0604020202020204" pitchFamily="34" charset="0"/>
                <a:ea typeface="Calibri" panose="020F0502020204030204" pitchFamily="34" charset="0"/>
                <a:cs typeface="Times New Roman" panose="02020603050405020304" pitchFamily="18" charset="0"/>
              </a:rPr>
              <a:t>Inversiones disponibles a la vista, a su valor nominal de referencia a la fecha de cierre y sus resultados cuando se devenguen, así como pagaré a la vista. </a:t>
            </a:r>
            <a:endParaRPr lang="es-MX" sz="225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sz="2250" dirty="0"/>
          </a:p>
        </p:txBody>
      </p:sp>
      <p:sp>
        <p:nvSpPr>
          <p:cNvPr id="4" name="Marcador de pie de página 3">
            <a:extLst>
              <a:ext uri="{FF2B5EF4-FFF2-40B4-BE49-F238E27FC236}">
                <a16:creationId xmlns:a16="http://schemas.microsoft.com/office/drawing/2014/main" id="{2957DE30-AD38-B624-0C78-85BDCBBF61F4}"/>
              </a:ext>
            </a:extLst>
          </p:cNvPr>
          <p:cNvSpPr>
            <a:spLocks noGrp="1"/>
          </p:cNvSpPr>
          <p:nvPr>
            <p:ph type="ftr" sz="quarter" idx="11"/>
          </p:nvPr>
        </p:nvSpPr>
        <p:spPr/>
        <p:txBody>
          <a:bodyPr/>
          <a:lstStyle/>
          <a:p>
            <a:r>
              <a:rPr lang="es-MX"/>
              <a:t>NIF C-1 Efectivo y equivalentes de efectivo                                           L.R.I. Omar Cortés Macías</a:t>
            </a:r>
          </a:p>
        </p:txBody>
      </p:sp>
      <p:sp>
        <p:nvSpPr>
          <p:cNvPr id="5" name="CuadroTexto 4">
            <a:extLst>
              <a:ext uri="{FF2B5EF4-FFF2-40B4-BE49-F238E27FC236}">
                <a16:creationId xmlns:a16="http://schemas.microsoft.com/office/drawing/2014/main" id="{D5E5A458-BDC8-CED7-B7C8-188054E2168E}"/>
              </a:ext>
            </a:extLst>
          </p:cNvPr>
          <p:cNvSpPr txBox="1"/>
          <p:nvPr/>
        </p:nvSpPr>
        <p:spPr>
          <a:xfrm>
            <a:off x="3049138" y="530912"/>
            <a:ext cx="6093724" cy="561372"/>
          </a:xfrm>
          <a:prstGeom prst="rect">
            <a:avLst/>
          </a:prstGeom>
          <a:noFill/>
        </p:spPr>
        <p:txBody>
          <a:bodyPr wrap="square">
            <a:spAutoFit/>
          </a:bodyPr>
          <a:lstStyle/>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REGISTRO </a:t>
            </a:r>
            <a:r>
              <a:rPr lang="es-MX" sz="3000" b="1" dirty="0">
                <a:latin typeface="Arial" panose="020B0604020202020204" pitchFamily="34" charset="0"/>
                <a:ea typeface="Calibri" panose="020F0502020204030204" pitchFamily="34" charset="0"/>
                <a:cs typeface="Times New Roman" panose="02020603050405020304" pitchFamily="18" charset="0"/>
              </a:rPr>
              <a:t>POSTERIOR</a:t>
            </a:r>
            <a:r>
              <a:rPr lang="es-MX" sz="30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5839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F13C85-C779-C57D-EA2F-D1EDDC2D5D22}"/>
              </a:ext>
            </a:extLst>
          </p:cNvPr>
          <p:cNvSpPr>
            <a:spLocks noGrp="1"/>
          </p:cNvSpPr>
          <p:nvPr>
            <p:ph type="ctrTitle"/>
          </p:nvPr>
        </p:nvSpPr>
        <p:spPr>
          <a:xfrm>
            <a:off x="750627" y="1600200"/>
            <a:ext cx="9917373" cy="1655762"/>
          </a:xfrm>
        </p:spPr>
        <p:txBody>
          <a:bodyPr>
            <a:noAutofit/>
          </a:bodyPr>
          <a:lstStyle/>
          <a:p>
            <a:pPr algn="just"/>
            <a:r>
              <a:rPr lang="es-MX" sz="2500" dirty="0">
                <a:effectLst/>
                <a:latin typeface="Arial" panose="020B0604020202020204" pitchFamily="34" charset="0"/>
                <a:ea typeface="Calibri" panose="020F0502020204030204" pitchFamily="34" charset="0"/>
              </a:rPr>
              <a:t>La importancia de esta norma, en conjunto con la integración de toda la serie C, radica en realizar los estados financieros de forma correcta. Si la serie C es incorrecta la probabilidad de que los estados financieros sean incorrectos es consecuente. </a:t>
            </a:r>
            <a:endParaRPr lang="es-MX" sz="2500" dirty="0"/>
          </a:p>
        </p:txBody>
      </p:sp>
      <p:sp>
        <p:nvSpPr>
          <p:cNvPr id="3" name="Subtítulo 2">
            <a:extLst>
              <a:ext uri="{FF2B5EF4-FFF2-40B4-BE49-F238E27FC236}">
                <a16:creationId xmlns:a16="http://schemas.microsoft.com/office/drawing/2014/main" id="{54690C58-530D-B3F9-2AA7-9E48CBFC4FF6}"/>
              </a:ext>
            </a:extLst>
          </p:cNvPr>
          <p:cNvSpPr>
            <a:spLocks noGrp="1"/>
          </p:cNvSpPr>
          <p:nvPr>
            <p:ph type="subTitle" idx="1"/>
          </p:nvPr>
        </p:nvSpPr>
        <p:spPr>
          <a:xfrm>
            <a:off x="750627" y="3602038"/>
            <a:ext cx="9917373" cy="1911658"/>
          </a:xfrm>
        </p:spPr>
        <p:txBody>
          <a:bodyPr>
            <a:normAutofit fontScale="92500"/>
          </a:bodyPr>
          <a:lstStyle/>
          <a:p>
            <a:pPr algn="just"/>
            <a:r>
              <a:rPr lang="es-MX" sz="2500" dirty="0">
                <a:effectLst/>
                <a:latin typeface="Arial" panose="020B0604020202020204" pitchFamily="34" charset="0"/>
                <a:ea typeface="Calibri" panose="020F0502020204030204" pitchFamily="34" charset="0"/>
                <a:cs typeface="Times New Roman" panose="02020603050405020304" pitchFamily="18" charset="0"/>
              </a:rPr>
              <a:t>La NIF C-1 es de relevancia pues se trata de las labores de área de contabilidad del día a día, pues cuando se tiene un correcto uso del manejo del flujo de efectivo la empresa, será un indicador de estar operando de forma correcta, se pude decir que al realizar las prácticas establecidas por la NIF C-1 la empresa opera correctamente.  </a:t>
            </a:r>
            <a:endParaRPr lang="es-MX" sz="25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 name="Marcador de pie de página 3">
            <a:extLst>
              <a:ext uri="{FF2B5EF4-FFF2-40B4-BE49-F238E27FC236}">
                <a16:creationId xmlns:a16="http://schemas.microsoft.com/office/drawing/2014/main" id="{B21100D2-8465-69C8-D4B8-38FB004EC9CB}"/>
              </a:ext>
            </a:extLst>
          </p:cNvPr>
          <p:cNvSpPr>
            <a:spLocks noGrp="1"/>
          </p:cNvSpPr>
          <p:nvPr>
            <p:ph type="ftr" sz="quarter" idx="11"/>
          </p:nvPr>
        </p:nvSpPr>
        <p:spPr/>
        <p:txBody>
          <a:bodyPr/>
          <a:lstStyle/>
          <a:p>
            <a:r>
              <a:rPr lang="es-MX"/>
              <a:t>NIF C-1 Efectivo y equivalentes de efectivo                                           L.R.I. Omar Cortés Macías</a:t>
            </a:r>
          </a:p>
        </p:txBody>
      </p:sp>
      <p:pic>
        <p:nvPicPr>
          <p:cNvPr id="5" name="Imagen 4" descr="Interfaz de usuario gráfica, Aplicación, Word&#10;&#10;Descripción generada automáticamente">
            <a:extLst>
              <a:ext uri="{FF2B5EF4-FFF2-40B4-BE49-F238E27FC236}">
                <a16:creationId xmlns:a16="http://schemas.microsoft.com/office/drawing/2014/main" id="{857C07FB-4C70-8C52-6A05-00FE662A8D9B}"/>
              </a:ext>
            </a:extLst>
          </p:cNvPr>
          <p:cNvPicPr>
            <a:picLocks noChangeAspect="1"/>
          </p:cNvPicPr>
          <p:nvPr/>
        </p:nvPicPr>
        <p:blipFill rotWithShape="1">
          <a:blip r:embed="rId2"/>
          <a:srcRect l="12434" t="31384" r="71615" b="54425"/>
          <a:stretch/>
        </p:blipFill>
        <p:spPr>
          <a:xfrm>
            <a:off x="4424336" y="540201"/>
            <a:ext cx="2957003" cy="841830"/>
          </a:xfrm>
          <a:prstGeom prst="rect">
            <a:avLst/>
          </a:prstGeom>
        </p:spPr>
      </p:pic>
    </p:spTree>
    <p:extLst>
      <p:ext uri="{BB962C8B-B14F-4D97-AF65-F5344CB8AC3E}">
        <p14:creationId xmlns:p14="http://schemas.microsoft.com/office/powerpoint/2010/main" val="2790593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B047CBE-FD2B-0E24-B358-49267DD1989A}"/>
              </a:ext>
            </a:extLst>
          </p:cNvPr>
          <p:cNvSpPr>
            <a:spLocks noGrp="1"/>
          </p:cNvSpPr>
          <p:nvPr>
            <p:ph idx="1"/>
          </p:nvPr>
        </p:nvSpPr>
        <p:spPr>
          <a:xfrm>
            <a:off x="631209" y="1388897"/>
            <a:ext cx="10515600" cy="4351338"/>
          </a:xfrm>
        </p:spPr>
        <p:txBody>
          <a:bodyPr>
            <a:normAutofit fontScale="85000" lnSpcReduction="10000"/>
          </a:bodyPr>
          <a:lstStyle/>
          <a:p>
            <a:pPr marL="219075" indent="0" algn="just">
              <a:lnSpc>
                <a:spcPct val="107000"/>
              </a:lnSpc>
              <a:spcAft>
                <a:spcPts val="800"/>
              </a:spcAft>
              <a:buNone/>
            </a:pPr>
            <a:r>
              <a:rPr lang="es-MX" sz="2900" dirty="0">
                <a:effectLst/>
                <a:latin typeface="Arial" panose="020B0604020202020204" pitchFamily="34" charset="0"/>
                <a:ea typeface="Calibri" panose="020F0502020204030204" pitchFamily="34" charset="0"/>
                <a:cs typeface="Arial" panose="020B0604020202020204" pitchFamily="34" charset="0"/>
              </a:rPr>
              <a:t>En el balance general el efectivo </a:t>
            </a:r>
            <a:r>
              <a:rPr lang="es-MX" sz="2900" i="1" dirty="0">
                <a:effectLst/>
                <a:latin typeface="Arial" panose="020B0604020202020204" pitchFamily="34" charset="0"/>
                <a:ea typeface="Calibri" panose="020F0502020204030204" pitchFamily="34" charset="0"/>
                <a:cs typeface="Arial" panose="020B0604020202020204" pitchFamily="34" charset="0"/>
              </a:rPr>
              <a:t>debe presentarse como el primer rubro de los activos circulantes</a:t>
            </a:r>
            <a:r>
              <a:rPr lang="es-MX" sz="2900" dirty="0">
                <a:effectLst/>
                <a:latin typeface="Arial" panose="020B0604020202020204" pitchFamily="34" charset="0"/>
                <a:ea typeface="Calibri" panose="020F0502020204030204" pitchFamily="34" charset="0"/>
                <a:cs typeface="Arial" panose="020B0604020202020204" pitchFamily="34" charset="0"/>
              </a:rPr>
              <a:t>, incluso el efectivo restringido, siempre y cuando tenga un vencimiento menor a 12 meses, si excede de 12 meses entonces se pone dentro de los activos no circulantes.</a:t>
            </a:r>
          </a:p>
          <a:p>
            <a:pPr marL="219075" indent="0" algn="just">
              <a:lnSpc>
                <a:spcPct val="107000"/>
              </a:lnSpc>
              <a:spcAft>
                <a:spcPts val="800"/>
              </a:spcAft>
              <a:buNone/>
            </a:pPr>
            <a:r>
              <a:rPr lang="es-MX" sz="2900" dirty="0">
                <a:effectLst/>
                <a:latin typeface="Arial" panose="020B0604020202020204" pitchFamily="34" charset="0"/>
                <a:ea typeface="Calibri" panose="020F0502020204030204" pitchFamily="34" charset="0"/>
                <a:cs typeface="Arial" panose="020B0604020202020204" pitchFamily="34" charset="0"/>
              </a:rPr>
              <a:t>Deben de presentarse en el estado de resultados:</a:t>
            </a:r>
          </a:p>
          <a:p>
            <a:pPr marL="342900" lvl="0" indent="-342900" algn="just">
              <a:lnSpc>
                <a:spcPct val="107000"/>
              </a:lnSpc>
              <a:buFont typeface="Arial" panose="020B0604020202020204" pitchFamily="34" charset="0"/>
              <a:buChar char="-"/>
            </a:pPr>
            <a:r>
              <a:rPr lang="es-MX" sz="2900" dirty="0">
                <a:effectLst/>
                <a:latin typeface="Arial" panose="020B0604020202020204" pitchFamily="34" charset="0"/>
                <a:ea typeface="Calibri" panose="020F0502020204030204" pitchFamily="34" charset="0"/>
                <a:cs typeface="Arial" panose="020B0604020202020204" pitchFamily="34" charset="0"/>
              </a:rPr>
              <a:t>Los intereses ganados </a:t>
            </a:r>
          </a:p>
          <a:p>
            <a:pPr marL="342900" lvl="0" indent="-342900" algn="just">
              <a:lnSpc>
                <a:spcPct val="107000"/>
              </a:lnSpc>
              <a:buFont typeface="Arial" panose="020B0604020202020204" pitchFamily="34" charset="0"/>
              <a:buChar char="-"/>
            </a:pPr>
            <a:r>
              <a:rPr lang="es-MX" sz="2900" dirty="0">
                <a:effectLst/>
                <a:latin typeface="Arial" panose="020B0604020202020204" pitchFamily="34" charset="0"/>
                <a:ea typeface="Calibri" panose="020F0502020204030204" pitchFamily="34" charset="0"/>
                <a:cs typeface="Arial" panose="020B0604020202020204" pitchFamily="34" charset="0"/>
              </a:rPr>
              <a:t>Las fluctuaciones cambiarias</a:t>
            </a:r>
          </a:p>
          <a:p>
            <a:pPr marL="342900" lvl="0" indent="-342900" algn="just">
              <a:lnSpc>
                <a:spcPct val="107000"/>
              </a:lnSpc>
              <a:spcAft>
                <a:spcPts val="800"/>
              </a:spcAft>
              <a:buFont typeface="Arial" panose="020B0604020202020204" pitchFamily="34" charset="0"/>
              <a:buChar char="-"/>
            </a:pPr>
            <a:r>
              <a:rPr lang="es-MX" sz="2900" dirty="0">
                <a:effectLst/>
                <a:latin typeface="Arial" panose="020B0604020202020204" pitchFamily="34" charset="0"/>
                <a:ea typeface="Calibri" panose="020F0502020204030204" pitchFamily="34" charset="0"/>
                <a:cs typeface="Arial" panose="020B0604020202020204" pitchFamily="34" charset="0"/>
              </a:rPr>
              <a:t>Los ajustes a valor razonable generado por inversiones a la vista, los metales a monedados. </a:t>
            </a:r>
          </a:p>
          <a:p>
            <a:pPr marL="0" indent="0">
              <a:buNone/>
            </a:pPr>
            <a:endParaRPr lang="es-MX" dirty="0"/>
          </a:p>
        </p:txBody>
      </p:sp>
      <p:sp>
        <p:nvSpPr>
          <p:cNvPr id="4" name="Marcador de pie de página 3">
            <a:extLst>
              <a:ext uri="{FF2B5EF4-FFF2-40B4-BE49-F238E27FC236}">
                <a16:creationId xmlns:a16="http://schemas.microsoft.com/office/drawing/2014/main" id="{33B464D4-AB5F-1FCB-3A75-4103EDE55F53}"/>
              </a:ext>
            </a:extLst>
          </p:cNvPr>
          <p:cNvSpPr>
            <a:spLocks noGrp="1"/>
          </p:cNvSpPr>
          <p:nvPr>
            <p:ph type="ftr" sz="quarter" idx="11"/>
          </p:nvPr>
        </p:nvSpPr>
        <p:spPr/>
        <p:txBody>
          <a:bodyPr/>
          <a:lstStyle/>
          <a:p>
            <a:r>
              <a:rPr lang="es-MX"/>
              <a:t>NIF C-1 Efectivo y equivalentes de efectivo                                           L.R.I. Omar Cortés Macías</a:t>
            </a:r>
          </a:p>
        </p:txBody>
      </p:sp>
      <p:sp>
        <p:nvSpPr>
          <p:cNvPr id="6" name="CuadroTexto 5">
            <a:extLst>
              <a:ext uri="{FF2B5EF4-FFF2-40B4-BE49-F238E27FC236}">
                <a16:creationId xmlns:a16="http://schemas.microsoft.com/office/drawing/2014/main" id="{FFDB9AEE-E297-3022-6407-792BF935B262}"/>
              </a:ext>
            </a:extLst>
          </p:cNvPr>
          <p:cNvSpPr txBox="1"/>
          <p:nvPr/>
        </p:nvSpPr>
        <p:spPr>
          <a:xfrm>
            <a:off x="2842147" y="556393"/>
            <a:ext cx="6093724" cy="561372"/>
          </a:xfrm>
          <a:prstGeom prst="rect">
            <a:avLst/>
          </a:prstGeom>
          <a:noFill/>
        </p:spPr>
        <p:txBody>
          <a:bodyPr wrap="square">
            <a:spAutoFit/>
          </a:bodyPr>
          <a:lstStyle/>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NORMAS DE PRESENTACIÓN </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2617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F977E0C-851E-7C2F-A858-892F60B5A1AE}"/>
              </a:ext>
            </a:extLst>
          </p:cNvPr>
          <p:cNvSpPr>
            <a:spLocks noGrp="1"/>
          </p:cNvSpPr>
          <p:nvPr>
            <p:ph idx="1"/>
          </p:nvPr>
        </p:nvSpPr>
        <p:spPr>
          <a:xfrm>
            <a:off x="838200" y="1433015"/>
            <a:ext cx="10515600" cy="4743948"/>
          </a:xfrm>
        </p:spPr>
        <p:txBody>
          <a:bodyPr>
            <a:normAutofit/>
          </a:bodyPr>
          <a:lstStyle/>
          <a:p>
            <a:pPr indent="0" algn="just">
              <a:lnSpc>
                <a:spcPct val="107000"/>
              </a:lnSpc>
              <a:spcAft>
                <a:spcPts val="800"/>
              </a:spcAft>
              <a:buNone/>
            </a:pPr>
            <a:r>
              <a:rPr lang="es-MX" sz="2900" b="1" dirty="0">
                <a:effectLst/>
                <a:latin typeface="Arial" panose="020B0604020202020204" pitchFamily="34" charset="0"/>
                <a:ea typeface="Calibri" panose="020F0502020204030204" pitchFamily="34" charset="0"/>
                <a:cs typeface="Times New Roman" panose="02020603050405020304" pitchFamily="18" charset="0"/>
              </a:rPr>
              <a:t>CONCILIACIÓN BANCARIA</a:t>
            </a:r>
            <a:endParaRPr lang="es-MX"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MX" sz="2900" dirty="0">
                <a:effectLst/>
                <a:latin typeface="Arial" panose="020B0604020202020204" pitchFamily="34" charset="0"/>
                <a:ea typeface="Calibri" panose="020F0502020204030204" pitchFamily="34" charset="0"/>
                <a:cs typeface="Times New Roman" panose="02020603050405020304" pitchFamily="18" charset="0"/>
              </a:rPr>
              <a:t>Es un reporte que integra las cifras de los estados de cuenta bancarios y lo que se tiene registrado contablemente, es decir, cuánto tiene la entidad en su reporte y cu</a:t>
            </a:r>
            <a:r>
              <a:rPr lang="es-MX" sz="2900" dirty="0">
                <a:latin typeface="Arial" panose="020B0604020202020204" pitchFamily="34" charset="0"/>
                <a:ea typeface="Calibri" panose="020F0502020204030204" pitchFamily="34" charset="0"/>
                <a:cs typeface="Times New Roman" panose="02020603050405020304" pitchFamily="18" charset="0"/>
              </a:rPr>
              <a:t>á</a:t>
            </a:r>
            <a:r>
              <a:rPr lang="es-MX" sz="2900" dirty="0">
                <a:effectLst/>
                <a:latin typeface="Arial" panose="020B0604020202020204" pitchFamily="34" charset="0"/>
                <a:ea typeface="Calibri" panose="020F0502020204030204" pitchFamily="34" charset="0"/>
                <a:cs typeface="Times New Roman" panose="02020603050405020304" pitchFamily="18" charset="0"/>
              </a:rPr>
              <a:t>nto se tiene en realidad en el banco. Algunas veces esto pude no cuadrar.</a:t>
            </a:r>
            <a:endParaRPr lang="es-MX"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p>
        </p:txBody>
      </p:sp>
      <p:sp>
        <p:nvSpPr>
          <p:cNvPr id="4" name="Marcador de pie de página 3">
            <a:extLst>
              <a:ext uri="{FF2B5EF4-FFF2-40B4-BE49-F238E27FC236}">
                <a16:creationId xmlns:a16="http://schemas.microsoft.com/office/drawing/2014/main" id="{1D431AEC-547B-50CA-FE90-A77347B7CD66}"/>
              </a:ext>
            </a:extLst>
          </p:cNvPr>
          <p:cNvSpPr>
            <a:spLocks noGrp="1"/>
          </p:cNvSpPr>
          <p:nvPr>
            <p:ph type="ftr" sz="quarter" idx="11"/>
          </p:nvPr>
        </p:nvSpPr>
        <p:spPr/>
        <p:txBody>
          <a:bodyPr/>
          <a:lstStyle/>
          <a:p>
            <a:r>
              <a:rPr lang="es-MX"/>
              <a:t>NIF C-1 Efectivo y equivalentes de efectivo                                           L.R.I. Omar Cortés Macías</a:t>
            </a:r>
          </a:p>
        </p:txBody>
      </p:sp>
      <p:sp>
        <p:nvSpPr>
          <p:cNvPr id="6" name="CuadroTexto 5">
            <a:extLst>
              <a:ext uri="{FF2B5EF4-FFF2-40B4-BE49-F238E27FC236}">
                <a16:creationId xmlns:a16="http://schemas.microsoft.com/office/drawing/2014/main" id="{0D1B6739-2036-7E45-ED95-3D9921B6E3E0}"/>
              </a:ext>
            </a:extLst>
          </p:cNvPr>
          <p:cNvSpPr txBox="1"/>
          <p:nvPr/>
        </p:nvSpPr>
        <p:spPr>
          <a:xfrm>
            <a:off x="1828800" y="681037"/>
            <a:ext cx="7314062" cy="561372"/>
          </a:xfrm>
          <a:prstGeom prst="rect">
            <a:avLst/>
          </a:prstGeom>
          <a:noFill/>
        </p:spPr>
        <p:txBody>
          <a:bodyPr wrap="square">
            <a:spAutoFit/>
          </a:bodyPr>
          <a:lstStyle/>
          <a:p>
            <a:pPr indent="449580"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PROCEDIMIENTO DE CONTROL </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8725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Marcador de pie de página 3">
            <a:extLst>
              <a:ext uri="{FF2B5EF4-FFF2-40B4-BE49-F238E27FC236}">
                <a16:creationId xmlns:a16="http://schemas.microsoft.com/office/drawing/2014/main" id="{ED862D87-11FC-0913-4C72-21730D66DBF0}"/>
              </a:ext>
            </a:extLst>
          </p:cNvPr>
          <p:cNvSpPr>
            <a:spLocks noGrp="1"/>
          </p:cNvSpPr>
          <p:nvPr>
            <p:ph type="ftr" sz="quarter" idx="11"/>
          </p:nvPr>
        </p:nvSpPr>
        <p:spPr/>
        <p:txBody>
          <a:bodyPr/>
          <a:lstStyle/>
          <a:p>
            <a:r>
              <a:rPr lang="es-MX"/>
              <a:t>NIF C-1 Efectivo y equivalentes de efectivo                                           L.R.I. Omar Cortés Macías</a:t>
            </a:r>
          </a:p>
        </p:txBody>
      </p:sp>
      <p:sp>
        <p:nvSpPr>
          <p:cNvPr id="6" name="CuadroTexto 5">
            <a:extLst>
              <a:ext uri="{FF2B5EF4-FFF2-40B4-BE49-F238E27FC236}">
                <a16:creationId xmlns:a16="http://schemas.microsoft.com/office/drawing/2014/main" id="{F6C92228-3915-267D-7887-4DD1849BC616}"/>
              </a:ext>
            </a:extLst>
          </p:cNvPr>
          <p:cNvSpPr txBox="1"/>
          <p:nvPr/>
        </p:nvSpPr>
        <p:spPr>
          <a:xfrm>
            <a:off x="887104" y="518615"/>
            <a:ext cx="10617959" cy="5063181"/>
          </a:xfrm>
          <a:prstGeom prst="rect">
            <a:avLst/>
          </a:prstGeom>
          <a:noFill/>
        </p:spPr>
        <p:txBody>
          <a:bodyPr wrap="square">
            <a:spAutoFit/>
          </a:bodyPr>
          <a:lstStyle/>
          <a:p>
            <a:pPr>
              <a:lnSpc>
                <a:spcPct val="107000"/>
              </a:lnSpc>
              <a:spcAft>
                <a:spcPts val="800"/>
              </a:spcAft>
            </a:pPr>
            <a:r>
              <a:rPr lang="es-MX" sz="2700" dirty="0">
                <a:effectLst/>
                <a:latin typeface="Arial" panose="020B0604020202020204" pitchFamily="34" charset="0"/>
                <a:ea typeface="Calibri" panose="020F0502020204030204" pitchFamily="34" charset="0"/>
                <a:cs typeface="Times New Roman" panose="02020603050405020304" pitchFamily="18" charset="0"/>
              </a:rPr>
              <a:t>Razones por las que no cuadran las conciliaciones: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s-MX" sz="2700" dirty="0">
                <a:effectLst/>
                <a:latin typeface="Arial" panose="020B0604020202020204" pitchFamily="34" charset="0"/>
                <a:ea typeface="Calibri" panose="020F0502020204030204" pitchFamily="34" charset="0"/>
                <a:cs typeface="Times New Roman" panose="02020603050405020304" pitchFamily="18" charset="0"/>
              </a:rPr>
              <a:t>Cheques en tránsito.- Se entrega el viernes y el proveedor lo cobra hasta el martes. Se tiene que tener el dinero para el registro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s-MX" sz="2700" dirty="0">
                <a:effectLst/>
                <a:latin typeface="Arial" panose="020B0604020202020204" pitchFamily="34" charset="0"/>
                <a:ea typeface="Calibri" panose="020F0502020204030204" pitchFamily="34" charset="0"/>
                <a:cs typeface="Times New Roman" panose="02020603050405020304" pitchFamily="18" charset="0"/>
              </a:rPr>
              <a:t>Cargos por servicios bancarios .- </a:t>
            </a:r>
            <a:r>
              <a:rPr lang="es-MX" sz="2700" dirty="0">
                <a:latin typeface="Arial" panose="020B0604020202020204" pitchFamily="34" charset="0"/>
                <a:ea typeface="Calibri" panose="020F0502020204030204" pitchFamily="34" charset="0"/>
                <a:cs typeface="Times New Roman" panose="02020603050405020304" pitchFamily="18" charset="0"/>
              </a:rPr>
              <a:t>E</a:t>
            </a:r>
            <a:r>
              <a:rPr lang="es-MX" sz="2700" dirty="0">
                <a:effectLst/>
                <a:latin typeface="Arial" panose="020B0604020202020204" pitchFamily="34" charset="0"/>
                <a:ea typeface="Calibri" panose="020F0502020204030204" pitchFamily="34" charset="0"/>
                <a:cs typeface="Times New Roman" panose="02020603050405020304" pitchFamily="18" charset="0"/>
              </a:rPr>
              <a:t>xisten los cargos por servicios bancarios.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s-MX" sz="2700" dirty="0">
                <a:effectLst/>
                <a:latin typeface="Arial" panose="020B0604020202020204" pitchFamily="34" charset="0"/>
                <a:ea typeface="Calibri" panose="020F0502020204030204" pitchFamily="34" charset="0"/>
                <a:cs typeface="Times New Roman" panose="02020603050405020304" pitchFamily="18" charset="0"/>
              </a:rPr>
              <a:t>Depósitos en tránsito .- Cuando un cliente paga a la empresa, pero aún no se cobra el cheque</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s-MX" sz="2700" dirty="0">
                <a:effectLst/>
                <a:latin typeface="Arial" panose="020B0604020202020204" pitchFamily="34" charset="0"/>
                <a:ea typeface="Calibri" panose="020F0502020204030204" pitchFamily="34" charset="0"/>
                <a:cs typeface="Times New Roman" panose="02020603050405020304" pitchFamily="18" charset="0"/>
              </a:rPr>
              <a:t>Pagos de documentos.- Cheques certificados en los que te cobran una comisión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s-MX" sz="2700" dirty="0">
                <a:effectLst/>
                <a:latin typeface="Arial" panose="020B0604020202020204" pitchFamily="34" charset="0"/>
                <a:ea typeface="Calibri" panose="020F0502020204030204" pitchFamily="34" charset="0"/>
                <a:cs typeface="Times New Roman" panose="02020603050405020304" pitchFamily="18" charset="0"/>
              </a:rPr>
              <a:t>Depósitos de cheques sin fondo</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r>
              <a:rPr lang="es-MX" sz="2700" dirty="0">
                <a:effectLst/>
                <a:latin typeface="Arial" panose="020B0604020202020204" pitchFamily="34" charset="0"/>
                <a:ea typeface="Calibri" panose="020F0502020204030204" pitchFamily="34" charset="0"/>
                <a:cs typeface="Times New Roman" panose="02020603050405020304" pitchFamily="18" charset="0"/>
              </a:rPr>
              <a:t>Errores en libros de la empresa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684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0E38403-71F2-3530-241D-13E2586AE2C4}"/>
              </a:ext>
            </a:extLst>
          </p:cNvPr>
          <p:cNvSpPr>
            <a:spLocks noGrp="1"/>
          </p:cNvSpPr>
          <p:nvPr>
            <p:ph idx="1"/>
          </p:nvPr>
        </p:nvSpPr>
        <p:spPr>
          <a:xfrm>
            <a:off x="838200" y="504967"/>
            <a:ext cx="10515600" cy="5671996"/>
          </a:xfrm>
        </p:spPr>
        <p:txBody>
          <a:bodyPr>
            <a:normAutofit fontScale="92500" lnSpcReduction="20000"/>
          </a:bodyPr>
          <a:lstStyle/>
          <a:p>
            <a:pPr marL="219075" indent="0">
              <a:lnSpc>
                <a:spcPct val="107000"/>
              </a:lnSpc>
              <a:spcAft>
                <a:spcPts val="800"/>
              </a:spcAft>
              <a:buNone/>
            </a:pPr>
            <a:r>
              <a:rPr lang="es-MX" sz="2700" b="1" dirty="0">
                <a:effectLst/>
                <a:latin typeface="Arial" panose="020B0604020202020204" pitchFamily="34" charset="0"/>
                <a:ea typeface="Calibri" panose="020F0502020204030204" pitchFamily="34" charset="0"/>
                <a:cs typeface="Times New Roman" panose="02020603050405020304" pitchFamily="18" charset="0"/>
              </a:rPr>
              <a:t>	Formas de conciliar saldos</a:t>
            </a:r>
            <a:r>
              <a:rPr lang="es-MX" sz="2700" dirty="0">
                <a:effectLst/>
                <a:latin typeface="Arial" panose="020B0604020202020204" pitchFamily="34" charset="0"/>
                <a:ea typeface="Calibri" panose="020F0502020204030204" pitchFamily="34" charset="0"/>
                <a:cs typeface="Times New Roman" panose="02020603050405020304" pitchFamily="18" charset="0"/>
              </a:rPr>
              <a:t>:</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s-MX" sz="2700" dirty="0">
                <a:effectLst/>
                <a:latin typeface="Arial" panose="020B0604020202020204" pitchFamily="34" charset="0"/>
                <a:ea typeface="Calibri" panose="020F0502020204030204" pitchFamily="34" charset="0"/>
                <a:cs typeface="Times New Roman" panose="02020603050405020304" pitchFamily="18" charset="0"/>
              </a:rPr>
              <a:t>A partir del saldo de los registros contables VS los saldos del estado de cuenta</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s-MX" sz="2700" dirty="0">
                <a:effectLst/>
                <a:latin typeface="Arial" panose="020B0604020202020204" pitchFamily="34" charset="0"/>
                <a:ea typeface="Calibri" panose="020F0502020204030204" pitchFamily="34" charset="0"/>
                <a:cs typeface="Times New Roman" panose="02020603050405020304" pitchFamily="18" charset="0"/>
              </a:rPr>
              <a:t>Con base en el estado de cuenta bancario </a:t>
            </a:r>
            <a:r>
              <a:rPr lang="es-MX" sz="2700" dirty="0">
                <a:latin typeface="Arial" panose="020B0604020202020204" pitchFamily="34" charset="0"/>
                <a:ea typeface="Calibri" panose="020F0502020204030204" pitchFamily="34" charset="0"/>
                <a:cs typeface="Times New Roman" panose="02020603050405020304" pitchFamily="18" charset="0"/>
              </a:rPr>
              <a:t>VS</a:t>
            </a:r>
            <a:r>
              <a:rPr lang="es-MX" sz="2700" dirty="0">
                <a:effectLst/>
                <a:latin typeface="Arial" panose="020B0604020202020204" pitchFamily="34" charset="0"/>
                <a:ea typeface="Calibri" panose="020F0502020204030204" pitchFamily="34" charset="0"/>
                <a:cs typeface="Times New Roman" panose="02020603050405020304" pitchFamily="18" charset="0"/>
              </a:rPr>
              <a:t> los saldos en libros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lgn="just">
              <a:lnSpc>
                <a:spcPct val="107000"/>
              </a:lnSpc>
              <a:spcAft>
                <a:spcPts val="800"/>
              </a:spcAft>
              <a:buNone/>
            </a:pPr>
            <a:r>
              <a:rPr lang="es-MX" sz="2700" dirty="0">
                <a:effectLst/>
                <a:latin typeface="Arial" panose="020B0604020202020204" pitchFamily="34" charset="0"/>
                <a:ea typeface="Calibri" panose="020F0502020204030204" pitchFamily="34" charset="0"/>
                <a:cs typeface="Times New Roman" panose="02020603050405020304" pitchFamily="18" charset="0"/>
              </a:rPr>
              <a:t>Los Cheques emitidos pero que no se ha entregado, cuando esto se hace se reconoce el pago de un activo o pago de una deuda, si este cheque no se entrega al cierre fiscal, el cheque se tiene que reversar y se registra en cuentas por pagar. </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lgn="just">
              <a:lnSpc>
                <a:spcPct val="107000"/>
              </a:lnSpc>
              <a:spcAft>
                <a:spcPts val="800"/>
              </a:spcAft>
              <a:buNone/>
            </a:pPr>
            <a:r>
              <a:rPr lang="es-MX" sz="2700" dirty="0">
                <a:effectLst/>
                <a:latin typeface="Arial" panose="020B0604020202020204" pitchFamily="34" charset="0"/>
                <a:ea typeface="Calibri" panose="020F0502020204030204" pitchFamily="34" charset="0"/>
                <a:cs typeface="Times New Roman" panose="02020603050405020304" pitchFamily="18" charset="0"/>
              </a:rPr>
              <a:t>Cuentas de crédito por sobregiro, es decir, si en las operaciones faltan $90,000, el banco </a:t>
            </a:r>
            <a:r>
              <a:rPr lang="es-MX" sz="2700" dirty="0">
                <a:latin typeface="Arial" panose="020B0604020202020204" pitchFamily="34" charset="0"/>
                <a:ea typeface="Calibri" panose="020F0502020204030204" pitchFamily="34" charset="0"/>
                <a:cs typeface="Times New Roman" panose="02020603050405020304" pitchFamily="18" charset="0"/>
              </a:rPr>
              <a:t>le </a:t>
            </a:r>
            <a:r>
              <a:rPr lang="es-MX" sz="2700" dirty="0">
                <a:effectLst/>
                <a:latin typeface="Arial" panose="020B0604020202020204" pitchFamily="34" charset="0"/>
                <a:ea typeface="Calibri" panose="020F0502020204030204" pitchFamily="34" charset="0"/>
                <a:cs typeface="Times New Roman" panose="02020603050405020304" pitchFamily="18" charset="0"/>
              </a:rPr>
              <a:t>presta a la empresa esa cantidad y le cobra intereses, esos sobregiros que se hacen a las cuentas de bancos no se manifiestan como saldo negativo sino una cuenta de pasivo, por ese importe que prestó el banco.</a:t>
            </a:r>
            <a:endParaRPr lang="es-MX" sz="27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 name="Marcador de pie de página 3">
            <a:extLst>
              <a:ext uri="{FF2B5EF4-FFF2-40B4-BE49-F238E27FC236}">
                <a16:creationId xmlns:a16="http://schemas.microsoft.com/office/drawing/2014/main" id="{B2CB87BC-B6F1-9A87-D657-90EB0CED0CC8}"/>
              </a:ext>
            </a:extLst>
          </p:cNvPr>
          <p:cNvSpPr>
            <a:spLocks noGrp="1"/>
          </p:cNvSpPr>
          <p:nvPr>
            <p:ph type="ftr" sz="quarter" idx="11"/>
          </p:nvPr>
        </p:nvSpPr>
        <p:spPr/>
        <p:txBody>
          <a:bodyPr/>
          <a:lstStyle/>
          <a:p>
            <a:r>
              <a:rPr lang="es-MX"/>
              <a:t>NIF C-1 Efectivo y equivalentes de efectivo                                           L.R.I. Omar Cortés Macías</a:t>
            </a:r>
          </a:p>
        </p:txBody>
      </p:sp>
    </p:spTree>
    <p:extLst>
      <p:ext uri="{BB962C8B-B14F-4D97-AF65-F5344CB8AC3E}">
        <p14:creationId xmlns:p14="http://schemas.microsoft.com/office/powerpoint/2010/main" val="3359106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8C0915-3A48-1AE8-365E-241725AF6B66}"/>
              </a:ext>
            </a:extLst>
          </p:cNvPr>
          <p:cNvSpPr>
            <a:spLocks noGrp="1"/>
          </p:cNvSpPr>
          <p:nvPr>
            <p:ph type="title"/>
          </p:nvPr>
        </p:nvSpPr>
        <p:spPr>
          <a:xfrm>
            <a:off x="838200" y="625095"/>
            <a:ext cx="10515600" cy="412797"/>
          </a:xfrm>
        </p:spPr>
        <p:txBody>
          <a:bodyPr>
            <a:normAutofit fontScale="90000"/>
          </a:bodyPr>
          <a:lstStyle/>
          <a:p>
            <a:pPr algn="ctr"/>
            <a:r>
              <a:rPr lang="es-MX" sz="3000" b="1" dirty="0">
                <a:effectLst/>
                <a:latin typeface="Arial" panose="020B0604020202020204" pitchFamily="34" charset="0"/>
                <a:ea typeface="Calibri" panose="020F0502020204030204" pitchFamily="34" charset="0"/>
                <a:cs typeface="Times New Roman" panose="02020603050405020304" pitchFamily="18" charset="0"/>
              </a:rPr>
              <a:t>NORMAS DE REVELACIÓN </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57A6B89E-D817-B052-C39D-3D49749AB1AB}"/>
              </a:ext>
            </a:extLst>
          </p:cNvPr>
          <p:cNvSpPr>
            <a:spLocks noGrp="1"/>
          </p:cNvSpPr>
          <p:nvPr>
            <p:ph idx="1"/>
          </p:nvPr>
        </p:nvSpPr>
        <p:spPr>
          <a:xfrm>
            <a:off x="838200" y="832513"/>
            <a:ext cx="10515600" cy="5344450"/>
          </a:xfrm>
        </p:spPr>
        <p:txBody>
          <a:bodyPr>
            <a:normAutofit fontScale="92500" lnSpcReduction="20000"/>
          </a:bodyPr>
          <a:lstStyle/>
          <a:p>
            <a:pPr marL="220980" indent="0">
              <a:lnSpc>
                <a:spcPct val="107000"/>
              </a:lnSpc>
              <a:spcAft>
                <a:spcPts val="800"/>
              </a:spcAft>
              <a:buNone/>
            </a:pPr>
            <a:r>
              <a:rPr lang="es-MX" sz="2700" dirty="0">
                <a:latin typeface="Arial" panose="020B0604020202020204" pitchFamily="34" charset="0"/>
                <a:ea typeface="Calibri" panose="020F0502020204030204" pitchFamily="34" charset="0"/>
                <a:cs typeface="Arial" panose="020B0604020202020204" pitchFamily="34" charset="0"/>
              </a:rPr>
              <a:t>E</a:t>
            </a:r>
            <a:r>
              <a:rPr lang="es-MX" sz="2700" dirty="0">
                <a:effectLst/>
                <a:latin typeface="Arial" panose="020B0604020202020204" pitchFamily="34" charset="0"/>
                <a:ea typeface="Calibri" panose="020F0502020204030204" pitchFamily="34" charset="0"/>
                <a:cs typeface="Arial" panose="020B0604020202020204" pitchFamily="34" charset="0"/>
              </a:rPr>
              <a:t>xplican la fuente y el origen de cada uno de los rubros de los estados financieros  </a:t>
            </a:r>
          </a:p>
          <a:p>
            <a:pPr marL="220980" indent="0">
              <a:lnSpc>
                <a:spcPct val="107000"/>
              </a:lnSpc>
              <a:spcAft>
                <a:spcPts val="800"/>
              </a:spcAft>
              <a:buNone/>
            </a:pPr>
            <a:r>
              <a:rPr lang="es-MX" sz="2700" dirty="0">
                <a:latin typeface="Arial" panose="020B0604020202020204" pitchFamily="34" charset="0"/>
                <a:ea typeface="Calibri" panose="020F0502020204030204" pitchFamily="34" charset="0"/>
                <a:cs typeface="Arial" panose="020B0604020202020204" pitchFamily="34" charset="0"/>
              </a:rPr>
              <a:t>S</a:t>
            </a:r>
            <a:r>
              <a:rPr lang="es-MX" sz="2700" dirty="0">
                <a:effectLst/>
                <a:latin typeface="Arial" panose="020B0604020202020204" pitchFamily="34" charset="0"/>
                <a:ea typeface="Calibri" panose="020F0502020204030204" pitchFamily="34" charset="0"/>
                <a:cs typeface="Arial" panose="020B0604020202020204" pitchFamily="34" charset="0"/>
              </a:rPr>
              <a:t>on las notas a los estados financieros con base en el Código Fiscal Federal. Las notas de los estados financieros son parte integrante de la contabilidad. </a:t>
            </a:r>
          </a:p>
          <a:p>
            <a:pPr marL="220980" indent="0" algn="just">
              <a:lnSpc>
                <a:spcPct val="107000"/>
              </a:lnSpc>
              <a:spcAft>
                <a:spcPts val="800"/>
              </a:spcAft>
              <a:buNone/>
            </a:pPr>
            <a:r>
              <a:rPr lang="es-MX" sz="2700" dirty="0">
                <a:effectLst/>
                <a:latin typeface="Arial" panose="020B0604020202020204" pitchFamily="34" charset="0"/>
                <a:ea typeface="Calibri" panose="020F0502020204030204" pitchFamily="34" charset="0"/>
                <a:cs typeface="Arial" panose="020B0604020202020204" pitchFamily="34" charset="0"/>
              </a:rPr>
              <a:t>1. Integración incluyendo la política de valuación y la moneda de su denominación. Qué conceptos y qué importes se incluyen en una cuenta, la moneda de uso y su denominación </a:t>
            </a:r>
          </a:p>
          <a:p>
            <a:pPr marL="220980" indent="0" algn="just">
              <a:lnSpc>
                <a:spcPct val="107000"/>
              </a:lnSpc>
              <a:spcAft>
                <a:spcPts val="800"/>
              </a:spcAft>
              <a:buNone/>
            </a:pPr>
            <a:r>
              <a:rPr lang="es-MX" sz="2700" dirty="0">
                <a:effectLst/>
                <a:latin typeface="Arial" panose="020B0604020202020204" pitchFamily="34" charset="0"/>
                <a:ea typeface="Calibri" panose="020F0502020204030204" pitchFamily="34" charset="0"/>
                <a:cs typeface="Arial" panose="020B0604020202020204" pitchFamily="34" charset="0"/>
              </a:rPr>
              <a:t>2. Importes destinados a un fin específico </a:t>
            </a:r>
          </a:p>
          <a:p>
            <a:pPr marL="220980" indent="0" algn="just">
              <a:lnSpc>
                <a:spcPct val="107000"/>
              </a:lnSpc>
              <a:spcAft>
                <a:spcPts val="800"/>
              </a:spcAft>
              <a:buNone/>
            </a:pPr>
            <a:r>
              <a:rPr lang="es-MX" sz="2700" dirty="0">
                <a:effectLst/>
                <a:latin typeface="Arial" panose="020B0604020202020204" pitchFamily="34" charset="0"/>
                <a:ea typeface="Calibri" panose="020F0502020204030204" pitchFamily="34" charset="0"/>
                <a:cs typeface="Arial" panose="020B0604020202020204" pitchFamily="34" charset="0"/>
              </a:rPr>
              <a:t>3. Eventos posteriores que hayan modificado sustancialmente la valuación de monedas extranjeras, metales preciosos o inversiones a la vista (devaluación se tiene que anotar)</a:t>
            </a:r>
          </a:p>
          <a:p>
            <a:pPr marL="220980" indent="0">
              <a:lnSpc>
                <a:spcPct val="107000"/>
              </a:lnSpc>
              <a:spcAft>
                <a:spcPts val="800"/>
              </a:spcAft>
              <a:buNone/>
            </a:pPr>
            <a:endParaRPr lang="es-MX" sz="2700" dirty="0">
              <a:effectLst/>
              <a:latin typeface="Arial" panose="020B0604020202020204" pitchFamily="34" charset="0"/>
              <a:ea typeface="Calibri" panose="020F0502020204030204" pitchFamily="34" charset="0"/>
              <a:cs typeface="Arial" panose="020B0604020202020204" pitchFamily="34" charset="0"/>
            </a:endParaRPr>
          </a:p>
          <a:p>
            <a:endParaRPr lang="es-MX" sz="2700" dirty="0"/>
          </a:p>
        </p:txBody>
      </p:sp>
      <p:sp>
        <p:nvSpPr>
          <p:cNvPr id="4" name="Marcador de pie de página 3">
            <a:extLst>
              <a:ext uri="{FF2B5EF4-FFF2-40B4-BE49-F238E27FC236}">
                <a16:creationId xmlns:a16="http://schemas.microsoft.com/office/drawing/2014/main" id="{D1BDBA2C-0147-22F0-0AA6-0C857B597379}"/>
              </a:ext>
            </a:extLst>
          </p:cNvPr>
          <p:cNvSpPr>
            <a:spLocks noGrp="1"/>
          </p:cNvSpPr>
          <p:nvPr>
            <p:ph type="ftr" sz="quarter" idx="11"/>
          </p:nvPr>
        </p:nvSpPr>
        <p:spPr/>
        <p:txBody>
          <a:bodyPr/>
          <a:lstStyle/>
          <a:p>
            <a:r>
              <a:rPr lang="es-MX"/>
              <a:t>NIF C-1 Efectivo y equivalentes de efectivo                                           L.R.I. Omar Cortés Macías</a:t>
            </a:r>
          </a:p>
        </p:txBody>
      </p:sp>
    </p:spTree>
    <p:extLst>
      <p:ext uri="{BB962C8B-B14F-4D97-AF65-F5344CB8AC3E}">
        <p14:creationId xmlns:p14="http://schemas.microsoft.com/office/powerpoint/2010/main" val="3923870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1BED4CC-D771-E6FB-780D-60B244CE3B7F}"/>
              </a:ext>
            </a:extLst>
          </p:cNvPr>
          <p:cNvSpPr>
            <a:spLocks noGrp="1"/>
          </p:cNvSpPr>
          <p:nvPr>
            <p:ph idx="1"/>
          </p:nvPr>
        </p:nvSpPr>
        <p:spPr>
          <a:xfrm>
            <a:off x="838200" y="1104649"/>
            <a:ext cx="10515600" cy="5072314"/>
          </a:xfrm>
        </p:spPr>
        <p:txBody>
          <a:bodyPr>
            <a:normAutofit lnSpcReduction="10000"/>
          </a:bodyPr>
          <a:lstStyle/>
          <a:p>
            <a:pPr algn="just"/>
            <a:r>
              <a:rPr lang="es-MX" dirty="0"/>
              <a:t>Llevar un registro adecuado respecto a las Cuentas de cheques </a:t>
            </a:r>
          </a:p>
          <a:p>
            <a:pPr algn="just"/>
            <a:r>
              <a:rPr lang="es-MX" dirty="0"/>
              <a:t>Tratándose de remesas, monedas extranjeras, metales preciosos amonedados: que el tipo de cambio sea el correcto. Siempre contemplando el registro inicial y registro posterior</a:t>
            </a:r>
          </a:p>
          <a:p>
            <a:pPr algn="just"/>
            <a:r>
              <a:rPr lang="es-MX" dirty="0"/>
              <a:t>Inversiones disponibles a la vista: que no tengan candados para su disposición en el corto plazo</a:t>
            </a:r>
          </a:p>
          <a:p>
            <a:pPr algn="just"/>
            <a:r>
              <a:rPr lang="es-MX" dirty="0"/>
              <a:t>Respecto al Fondo de Caja que se asigne un monto fijo, solo se utilicen esos recursos para gastos menores que no estén contemplados en otras partidas como pudiera ser gasolinas. </a:t>
            </a:r>
          </a:p>
          <a:p>
            <a:pPr algn="just"/>
            <a:r>
              <a:rPr lang="es-MX" dirty="0"/>
              <a:t>Realizar una conciliación bancaria al cierre fiscal del mes, para determinar si se tiene cheques en tránsito, cargos por servicios bancarios, depósitos en tránsito, pagos de documentos o errores en libros</a:t>
            </a:r>
          </a:p>
          <a:p>
            <a:endParaRPr lang="es-MX" dirty="0"/>
          </a:p>
        </p:txBody>
      </p:sp>
      <p:sp>
        <p:nvSpPr>
          <p:cNvPr id="4" name="Marcador de pie de página 3">
            <a:extLst>
              <a:ext uri="{FF2B5EF4-FFF2-40B4-BE49-F238E27FC236}">
                <a16:creationId xmlns:a16="http://schemas.microsoft.com/office/drawing/2014/main" id="{4391398D-8E6A-D39A-7B59-AF40C2E602FF}"/>
              </a:ext>
            </a:extLst>
          </p:cNvPr>
          <p:cNvSpPr>
            <a:spLocks noGrp="1"/>
          </p:cNvSpPr>
          <p:nvPr>
            <p:ph type="ftr" sz="quarter" idx="11"/>
          </p:nvPr>
        </p:nvSpPr>
        <p:spPr/>
        <p:txBody>
          <a:bodyPr/>
          <a:lstStyle/>
          <a:p>
            <a:r>
              <a:rPr lang="es-MX"/>
              <a:t>NIF C-1 Efectivo y equivalentes de efectivo                                           L.R.I. Omar Cortés Macías</a:t>
            </a:r>
          </a:p>
        </p:txBody>
      </p:sp>
      <p:sp>
        <p:nvSpPr>
          <p:cNvPr id="6" name="CuadroTexto 5">
            <a:extLst>
              <a:ext uri="{FF2B5EF4-FFF2-40B4-BE49-F238E27FC236}">
                <a16:creationId xmlns:a16="http://schemas.microsoft.com/office/drawing/2014/main" id="{743DAF39-BFEB-7E53-710B-6735CB08BA37}"/>
              </a:ext>
            </a:extLst>
          </p:cNvPr>
          <p:cNvSpPr txBox="1"/>
          <p:nvPr/>
        </p:nvSpPr>
        <p:spPr>
          <a:xfrm>
            <a:off x="3049138" y="543277"/>
            <a:ext cx="6093724" cy="561372"/>
          </a:xfrm>
          <a:prstGeom prst="rect">
            <a:avLst/>
          </a:prstGeom>
          <a:noFill/>
        </p:spPr>
        <p:txBody>
          <a:bodyPr wrap="square">
            <a:spAutoFit/>
          </a:bodyPr>
          <a:lstStyle/>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RIESGOS EN LA NIF C-1</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4947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F13C85-C779-C57D-EA2F-D1EDDC2D5D22}"/>
              </a:ext>
            </a:extLst>
          </p:cNvPr>
          <p:cNvSpPr>
            <a:spLocks noGrp="1"/>
          </p:cNvSpPr>
          <p:nvPr>
            <p:ph type="ctrTitle"/>
          </p:nvPr>
        </p:nvSpPr>
        <p:spPr>
          <a:xfrm>
            <a:off x="2260979" y="2235200"/>
            <a:ext cx="6596418" cy="2387600"/>
          </a:xfrm>
        </p:spPr>
        <p:txBody>
          <a:bodyPr>
            <a:noAutofit/>
          </a:bodyPr>
          <a:lstStyle/>
          <a:p>
            <a:pPr lvl="0" algn="l">
              <a:lnSpc>
                <a:spcPct val="107000"/>
              </a:lnSpc>
            </a:pPr>
            <a:r>
              <a:rPr lang="es-MX" sz="2700" b="1" dirty="0">
                <a:effectLst/>
                <a:latin typeface="Arial" panose="020B060402020202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OBJETIVO </a:t>
            </a:r>
            <a:br>
              <a:rPr lang="es-MX" sz="2700" dirty="0">
                <a:effectLst/>
                <a:latin typeface="Calibri" panose="020F0502020204030204" pitchFamily="34" charset="0"/>
                <a:ea typeface="Calibri" panose="020F0502020204030204" pitchFamily="34" charset="0"/>
                <a:cs typeface="Times New Roman" panose="02020603050405020304" pitchFamily="18" charset="0"/>
              </a:rPr>
            </a:br>
            <a:r>
              <a:rPr lang="es-MX" sz="2700" dirty="0">
                <a:effectLst/>
                <a:latin typeface="Calibri" panose="020F050202020403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ALCANCE </a:t>
            </a:r>
            <a:br>
              <a:rPr lang="es-MX" sz="2700" dirty="0">
                <a:effectLst/>
                <a:latin typeface="Calibri" panose="020F0502020204030204" pitchFamily="34" charset="0"/>
                <a:ea typeface="Calibri" panose="020F0502020204030204" pitchFamily="34" charset="0"/>
                <a:cs typeface="Times New Roman" panose="02020603050405020304" pitchFamily="18" charset="0"/>
              </a:rPr>
            </a:br>
            <a:r>
              <a:rPr lang="es-MX" sz="2700" dirty="0">
                <a:effectLst/>
                <a:latin typeface="Calibri" panose="020F050202020403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DEFINICIÓN DE TÉRMINOS </a:t>
            </a:r>
            <a:br>
              <a:rPr lang="es-MX" sz="2700" dirty="0">
                <a:effectLst/>
                <a:latin typeface="Calibri" panose="020F0502020204030204" pitchFamily="34" charset="0"/>
                <a:ea typeface="Calibri" panose="020F0502020204030204" pitchFamily="34" charset="0"/>
                <a:cs typeface="Times New Roman" panose="02020603050405020304" pitchFamily="18" charset="0"/>
              </a:rPr>
            </a:br>
            <a:r>
              <a:rPr lang="es-MX" sz="2700" dirty="0">
                <a:effectLst/>
                <a:latin typeface="Calibri" panose="020F050202020403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NORMAS DE VALUACIÓN </a:t>
            </a:r>
            <a:br>
              <a:rPr lang="es-MX" sz="2700" dirty="0">
                <a:effectLst/>
                <a:latin typeface="Calibri" panose="020F0502020204030204" pitchFamily="34" charset="0"/>
                <a:ea typeface="Calibri" panose="020F0502020204030204" pitchFamily="34" charset="0"/>
                <a:cs typeface="Times New Roman" panose="02020603050405020304" pitchFamily="18" charset="0"/>
              </a:rPr>
            </a:br>
            <a:r>
              <a:rPr lang="es-MX" sz="2700" dirty="0">
                <a:effectLst/>
                <a:latin typeface="Calibri" panose="020F050202020403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cs typeface="Times New Roman" panose="02020603050405020304" pitchFamily="18" charset="0"/>
              </a:rPr>
              <a:t>NORMAS DE PRESENTACIÓN </a:t>
            </a:r>
            <a:br>
              <a:rPr lang="es-MX" sz="2700" dirty="0">
                <a:effectLst/>
                <a:latin typeface="Calibri" panose="020F0502020204030204" pitchFamily="34" charset="0"/>
                <a:ea typeface="Calibri" panose="020F0502020204030204" pitchFamily="34" charset="0"/>
                <a:cs typeface="Times New Roman" panose="02020603050405020304" pitchFamily="18" charset="0"/>
              </a:rPr>
            </a:br>
            <a:r>
              <a:rPr lang="es-MX" sz="2700" dirty="0">
                <a:effectLst/>
                <a:latin typeface="Calibri" panose="020F0502020204030204" pitchFamily="34" charset="0"/>
                <a:ea typeface="Calibri" panose="020F0502020204030204" pitchFamily="34" charset="0"/>
                <a:cs typeface="Times New Roman" panose="02020603050405020304" pitchFamily="18" charset="0"/>
              </a:rPr>
              <a:t>-  </a:t>
            </a:r>
            <a:r>
              <a:rPr lang="es-MX" sz="2700" dirty="0">
                <a:effectLst/>
                <a:latin typeface="Arial" panose="020B0604020202020204" pitchFamily="34" charset="0"/>
                <a:ea typeface="Calibri" panose="020F0502020204030204" pitchFamily="34" charset="0"/>
              </a:rPr>
              <a:t>NORMAS DE REVELACIÓN</a:t>
            </a:r>
            <a:endParaRPr lang="es-MX" sz="2700" dirty="0"/>
          </a:p>
        </p:txBody>
      </p:sp>
      <p:sp>
        <p:nvSpPr>
          <p:cNvPr id="4" name="Marcador de pie de página 3">
            <a:extLst>
              <a:ext uri="{FF2B5EF4-FFF2-40B4-BE49-F238E27FC236}">
                <a16:creationId xmlns:a16="http://schemas.microsoft.com/office/drawing/2014/main" id="{9A1A67E6-4E9B-D99F-5A0D-E6BD03178D1E}"/>
              </a:ext>
            </a:extLst>
          </p:cNvPr>
          <p:cNvSpPr>
            <a:spLocks noGrp="1"/>
          </p:cNvSpPr>
          <p:nvPr>
            <p:ph type="ftr" sz="quarter" idx="11"/>
          </p:nvPr>
        </p:nvSpPr>
        <p:spPr/>
        <p:txBody>
          <a:bodyPr/>
          <a:lstStyle/>
          <a:p>
            <a:r>
              <a:rPr lang="es-MX"/>
              <a:t>NIF C-1 Efectivo y equivalentes de efectivo                                           L.R.I. Omar Cortés Macías</a:t>
            </a:r>
          </a:p>
        </p:txBody>
      </p:sp>
      <p:sp>
        <p:nvSpPr>
          <p:cNvPr id="6" name="CuadroTexto 5">
            <a:extLst>
              <a:ext uri="{FF2B5EF4-FFF2-40B4-BE49-F238E27FC236}">
                <a16:creationId xmlns:a16="http://schemas.microsoft.com/office/drawing/2014/main" id="{7DF772F5-954A-A595-B8CF-7BDB7E90D7DD}"/>
              </a:ext>
            </a:extLst>
          </p:cNvPr>
          <p:cNvSpPr txBox="1"/>
          <p:nvPr/>
        </p:nvSpPr>
        <p:spPr>
          <a:xfrm>
            <a:off x="2951329" y="741849"/>
            <a:ext cx="6093724" cy="561372"/>
          </a:xfrm>
          <a:prstGeom prst="rect">
            <a:avLst/>
          </a:prstGeom>
          <a:noFill/>
        </p:spPr>
        <p:txBody>
          <a:bodyPr wrap="square">
            <a:spAutoFit/>
          </a:bodyPr>
          <a:lstStyle/>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¿Qué comprende la NIF C-1?</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886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0DA7F41-FC0D-BFC9-AFF8-04E2BB4DD37F}"/>
              </a:ext>
            </a:extLst>
          </p:cNvPr>
          <p:cNvSpPr>
            <a:spLocks noGrp="1"/>
          </p:cNvSpPr>
          <p:nvPr>
            <p:ph idx="1"/>
          </p:nvPr>
        </p:nvSpPr>
        <p:spPr>
          <a:xfrm>
            <a:off x="972403" y="2339666"/>
            <a:ext cx="10515600" cy="4351338"/>
          </a:xfrm>
        </p:spPr>
        <p:txBody>
          <a:bodyPr>
            <a:normAutofit/>
          </a:bodyPr>
          <a:lstStyle/>
          <a:p>
            <a:pPr indent="0">
              <a:lnSpc>
                <a:spcPct val="107000"/>
              </a:lnSpc>
              <a:spcAft>
                <a:spcPts val="800"/>
              </a:spcAft>
              <a:buNone/>
            </a:pPr>
            <a:r>
              <a:rPr lang="es-MX" sz="4500" dirty="0">
                <a:latin typeface="Arial" panose="020B0604020202020204" pitchFamily="34" charset="0"/>
                <a:ea typeface="Calibri" panose="020F0502020204030204" pitchFamily="34" charset="0"/>
                <a:cs typeface="Times New Roman" panose="02020603050405020304" pitchFamily="18" charset="0"/>
              </a:rPr>
              <a:t>Establece l</a:t>
            </a:r>
            <a:r>
              <a:rPr lang="es-MX" sz="4500" dirty="0">
                <a:effectLst/>
                <a:latin typeface="Arial" panose="020B0604020202020204" pitchFamily="34" charset="0"/>
                <a:ea typeface="Calibri" panose="020F0502020204030204" pitchFamily="34" charset="0"/>
                <a:cs typeface="Times New Roman" panose="02020603050405020304" pitchFamily="18" charset="0"/>
              </a:rPr>
              <a:t>as normas de:</a:t>
            </a:r>
            <a:endParaRPr lang="es-MX" sz="4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s-MX" sz="4500" dirty="0">
                <a:effectLst/>
                <a:latin typeface="Arial" panose="020B0604020202020204" pitchFamily="34" charset="0"/>
                <a:ea typeface="Calibri" panose="020F0502020204030204" pitchFamily="34" charset="0"/>
                <a:cs typeface="Times New Roman" panose="02020603050405020304" pitchFamily="18" charset="0"/>
              </a:rPr>
              <a:t>Valuación</a:t>
            </a:r>
            <a:endParaRPr lang="es-MX" sz="45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s-MX" sz="4500" dirty="0">
                <a:effectLst/>
                <a:latin typeface="Arial" panose="020B0604020202020204" pitchFamily="34" charset="0"/>
                <a:ea typeface="Calibri" panose="020F0502020204030204" pitchFamily="34" charset="0"/>
                <a:cs typeface="Times New Roman" panose="02020603050405020304" pitchFamily="18" charset="0"/>
              </a:rPr>
              <a:t>Presentación </a:t>
            </a:r>
            <a:endParaRPr lang="es-MX" sz="45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s-MX" sz="4500" dirty="0">
                <a:effectLst/>
                <a:latin typeface="Arial" panose="020B0604020202020204" pitchFamily="34" charset="0"/>
                <a:ea typeface="Calibri" panose="020F0502020204030204" pitchFamily="34" charset="0"/>
                <a:cs typeface="Times New Roman" panose="02020603050405020304" pitchFamily="18" charset="0"/>
              </a:rPr>
              <a:t>Revelación</a:t>
            </a:r>
          </a:p>
          <a:p>
            <a:pPr marL="0" indent="0">
              <a:buNone/>
            </a:pPr>
            <a:endParaRPr lang="es-MX" dirty="0"/>
          </a:p>
        </p:txBody>
      </p:sp>
      <p:sp>
        <p:nvSpPr>
          <p:cNvPr id="4" name="Marcador de pie de página 3">
            <a:extLst>
              <a:ext uri="{FF2B5EF4-FFF2-40B4-BE49-F238E27FC236}">
                <a16:creationId xmlns:a16="http://schemas.microsoft.com/office/drawing/2014/main" id="{CA811B75-3286-1831-434B-63427E9F349D}"/>
              </a:ext>
            </a:extLst>
          </p:cNvPr>
          <p:cNvSpPr>
            <a:spLocks noGrp="1"/>
          </p:cNvSpPr>
          <p:nvPr>
            <p:ph type="ftr" sz="quarter" idx="11"/>
          </p:nvPr>
        </p:nvSpPr>
        <p:spPr/>
        <p:txBody>
          <a:bodyPr/>
          <a:lstStyle/>
          <a:p>
            <a:r>
              <a:rPr lang="es-MX"/>
              <a:t>NIF C-1 Efectivo y equivalentes de efectivo                                           L.R.I. Omar Cortés Macías</a:t>
            </a:r>
          </a:p>
        </p:txBody>
      </p:sp>
      <p:sp>
        <p:nvSpPr>
          <p:cNvPr id="6" name="CuadroTexto 5">
            <a:extLst>
              <a:ext uri="{FF2B5EF4-FFF2-40B4-BE49-F238E27FC236}">
                <a16:creationId xmlns:a16="http://schemas.microsoft.com/office/drawing/2014/main" id="{DA85F01C-5E9D-D45D-0934-483BB09472B2}"/>
              </a:ext>
            </a:extLst>
          </p:cNvPr>
          <p:cNvSpPr txBox="1"/>
          <p:nvPr/>
        </p:nvSpPr>
        <p:spPr>
          <a:xfrm>
            <a:off x="3049138" y="294681"/>
            <a:ext cx="6093724" cy="960328"/>
          </a:xfrm>
          <a:prstGeom prst="rect">
            <a:avLst/>
          </a:prstGeom>
          <a:noFill/>
        </p:spPr>
        <p:txBody>
          <a:bodyPr wrap="square">
            <a:spAutoFit/>
          </a:bodyPr>
          <a:lstStyle/>
          <a:p>
            <a:pPr marL="447675">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OBJETIVO </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9A16FBAC-5322-A46C-3E6F-7A29425504E1}"/>
              </a:ext>
            </a:extLst>
          </p:cNvPr>
          <p:cNvSpPr txBox="1"/>
          <p:nvPr/>
        </p:nvSpPr>
        <p:spPr>
          <a:xfrm>
            <a:off x="3183341" y="1272481"/>
            <a:ext cx="6093724" cy="420693"/>
          </a:xfrm>
          <a:prstGeom prst="rect">
            <a:avLst/>
          </a:prstGeom>
          <a:noFill/>
        </p:spPr>
        <p:txBody>
          <a:bodyPr wrap="square">
            <a:spAutoFit/>
          </a:bodyPr>
          <a:lstStyle/>
          <a:p>
            <a:pPr algn="ctr">
              <a:lnSpc>
                <a:spcPct val="107000"/>
              </a:lnSpc>
              <a:spcAft>
                <a:spcPts val="800"/>
              </a:spcAft>
            </a:pPr>
            <a:r>
              <a:rPr lang="es-MX" sz="2100" b="1" dirty="0">
                <a:effectLst/>
                <a:latin typeface="Arial" panose="020B0604020202020204" pitchFamily="34" charset="0"/>
                <a:ea typeface="Calibri" panose="020F0502020204030204" pitchFamily="34" charset="0"/>
                <a:cs typeface="Times New Roman" panose="02020603050405020304" pitchFamily="18" charset="0"/>
              </a:rPr>
              <a:t>¿Cuál es la razón de ser de esta norma?</a:t>
            </a:r>
            <a:endParaRPr lang="es-MX" sz="2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3330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B9D02F7-D196-49EE-9FED-96C3F5B1B628}"/>
              </a:ext>
            </a:extLst>
          </p:cNvPr>
          <p:cNvSpPr>
            <a:spLocks noGrp="1"/>
          </p:cNvSpPr>
          <p:nvPr>
            <p:ph idx="1"/>
          </p:nvPr>
        </p:nvSpPr>
        <p:spPr/>
        <p:txBody>
          <a:bodyPr>
            <a:normAutofit fontScale="92500" lnSpcReduction="10000"/>
          </a:bodyPr>
          <a:lstStyle/>
          <a:p>
            <a:pPr algn="just">
              <a:lnSpc>
                <a:spcPct val="107000"/>
              </a:lnSpc>
              <a:spcAft>
                <a:spcPts val="800"/>
              </a:spcAft>
            </a:pPr>
            <a:r>
              <a:rPr lang="es-MX" sz="2700" dirty="0">
                <a:solidFill>
                  <a:srgbClr val="333333"/>
                </a:solidFill>
                <a:effectLst/>
                <a:latin typeface="Arial" panose="020B0604020202020204" pitchFamily="34" charset="0"/>
                <a:ea typeface="Calibri" panose="020F0502020204030204" pitchFamily="34" charset="0"/>
                <a:cs typeface="Arial" panose="020B0604020202020204" pitchFamily="34" charset="0"/>
              </a:rPr>
              <a:t>Aplicable a todo tipo de entidades que emitan estados financieros en los términos establecidos por la </a:t>
            </a:r>
            <a:r>
              <a:rPr lang="es-MX" sz="2700" u="none" strike="noStrike" dirty="0">
                <a:solidFill>
                  <a:srgbClr val="4A90E2"/>
                </a:solidFill>
                <a:effectLst/>
                <a:latin typeface="Arial" panose="020B0604020202020204" pitchFamily="34" charset="0"/>
                <a:ea typeface="Calibri" panose="020F0502020204030204" pitchFamily="34" charset="0"/>
                <a:cs typeface="Arial" panose="020B0604020202020204" pitchFamily="34" charset="0"/>
                <a:hlinkClick r:id="rId2"/>
              </a:rPr>
              <a:t>NIF A-3</a:t>
            </a:r>
            <a:r>
              <a:rPr lang="es-MX" sz="2700" dirty="0">
                <a:solidFill>
                  <a:srgbClr val="333333"/>
                </a:solidFill>
                <a:effectLst/>
                <a:latin typeface="Arial" panose="020B0604020202020204" pitchFamily="34" charset="0"/>
                <a:ea typeface="Calibri" panose="020F0502020204030204" pitchFamily="34" charset="0"/>
                <a:cs typeface="Arial" panose="020B0604020202020204" pitchFamily="34" charset="0"/>
              </a:rPr>
              <a:t>, </a:t>
            </a:r>
            <a:r>
              <a:rPr lang="es-MX" sz="2700" i="1" dirty="0">
                <a:effectLst/>
                <a:latin typeface="Arial" panose="020B0604020202020204" pitchFamily="34" charset="0"/>
                <a:ea typeface="Calibri" panose="020F0502020204030204" pitchFamily="34" charset="0"/>
                <a:cs typeface="Arial" panose="020B0604020202020204" pitchFamily="34" charset="0"/>
              </a:rPr>
              <a:t>Necesidades de los usuarios y objetivos de los estados financieros.</a:t>
            </a:r>
            <a:endParaRPr lang="es-MX" sz="27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2700" i="1" dirty="0">
                <a:solidFill>
                  <a:srgbClr val="333333"/>
                </a:solidFill>
                <a:effectLst/>
                <a:latin typeface="Arial" panose="020B0604020202020204" pitchFamily="34" charset="0"/>
                <a:ea typeface="Calibri" panose="020F0502020204030204" pitchFamily="34" charset="0"/>
                <a:cs typeface="Arial" panose="020B0604020202020204" pitchFamily="34" charset="0"/>
              </a:rPr>
              <a:t>Esto nos sirve para la toma de decisiones y para realizar gran parte del </a:t>
            </a:r>
            <a:r>
              <a:rPr lang="es-MX" sz="2700" b="1" i="1" dirty="0">
                <a:solidFill>
                  <a:srgbClr val="333333"/>
                </a:solidFill>
                <a:effectLst/>
                <a:latin typeface="Arial" panose="020B0604020202020204" pitchFamily="34" charset="0"/>
                <a:ea typeface="Calibri" panose="020F0502020204030204" pitchFamily="34" charset="0"/>
                <a:cs typeface="Arial" panose="020B0604020202020204" pitchFamily="34" charset="0"/>
              </a:rPr>
              <a:t>Estado de Flujo de Efectivo </a:t>
            </a:r>
            <a:endParaRPr lang="es-MX" sz="27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2700" dirty="0">
                <a:solidFill>
                  <a:srgbClr val="333333"/>
                </a:solidFill>
                <a:effectLst/>
                <a:latin typeface="Arial" panose="020B0604020202020204" pitchFamily="34" charset="0"/>
                <a:ea typeface="Calibri" panose="020F0502020204030204" pitchFamily="34" charset="0"/>
                <a:cs typeface="Arial" panose="020B0604020202020204" pitchFamily="34" charset="0"/>
              </a:rPr>
              <a:t>Es importante mencionar que No aplica a organizaciones no lucrativas </a:t>
            </a:r>
            <a:endParaRPr lang="es-MX" sz="2700" dirty="0">
              <a:effectLst/>
              <a:latin typeface="Arial" panose="020B0604020202020204" pitchFamily="34" charset="0"/>
              <a:ea typeface="Calibri" panose="020F0502020204030204" pitchFamily="34" charset="0"/>
              <a:cs typeface="Arial" panose="020B0604020202020204" pitchFamily="34" charset="0"/>
            </a:endParaRPr>
          </a:p>
          <a:p>
            <a:pPr algn="just"/>
            <a:r>
              <a:rPr lang="es-MX" sz="2700" dirty="0">
                <a:effectLst/>
                <a:latin typeface="Arial" panose="020B0604020202020204" pitchFamily="34" charset="0"/>
                <a:ea typeface="Calibri" panose="020F0502020204030204" pitchFamily="34" charset="0"/>
                <a:cs typeface="Arial" panose="020B0604020202020204" pitchFamily="34" charset="0"/>
              </a:rPr>
              <a:t>Tiene como finalidad identificar las necesidades de los usuarios y establecer, con base en las mismas, los objetivos de los estados financieros de las entidades; así como las características y limitaciones de los estados financieros.</a:t>
            </a:r>
          </a:p>
          <a:p>
            <a:pPr marL="0" indent="0">
              <a:buNone/>
            </a:pPr>
            <a:endParaRPr lang="es-MX" dirty="0"/>
          </a:p>
        </p:txBody>
      </p:sp>
      <p:sp>
        <p:nvSpPr>
          <p:cNvPr id="4" name="Marcador de pie de página 3">
            <a:extLst>
              <a:ext uri="{FF2B5EF4-FFF2-40B4-BE49-F238E27FC236}">
                <a16:creationId xmlns:a16="http://schemas.microsoft.com/office/drawing/2014/main" id="{F832CF32-0AE6-B8E3-FA0A-C8AB44A11EE0}"/>
              </a:ext>
            </a:extLst>
          </p:cNvPr>
          <p:cNvSpPr>
            <a:spLocks noGrp="1"/>
          </p:cNvSpPr>
          <p:nvPr>
            <p:ph type="ftr" sz="quarter" idx="11"/>
          </p:nvPr>
        </p:nvSpPr>
        <p:spPr/>
        <p:txBody>
          <a:bodyPr/>
          <a:lstStyle/>
          <a:p>
            <a:r>
              <a:rPr lang="es-MX" dirty="0"/>
              <a:t>NIF C-1 Efectivo y equivalentes de efectivo                                           L.R.I. Omar Cortés Macías</a:t>
            </a:r>
          </a:p>
        </p:txBody>
      </p:sp>
      <p:sp>
        <p:nvSpPr>
          <p:cNvPr id="6" name="CuadroTexto 5">
            <a:extLst>
              <a:ext uri="{FF2B5EF4-FFF2-40B4-BE49-F238E27FC236}">
                <a16:creationId xmlns:a16="http://schemas.microsoft.com/office/drawing/2014/main" id="{FB7EFB01-2D8A-6494-6BDB-9A55325FD32F}"/>
              </a:ext>
            </a:extLst>
          </p:cNvPr>
          <p:cNvSpPr txBox="1"/>
          <p:nvPr/>
        </p:nvSpPr>
        <p:spPr>
          <a:xfrm>
            <a:off x="3049138" y="654149"/>
            <a:ext cx="6093724" cy="561372"/>
          </a:xfrm>
          <a:prstGeom prst="rect">
            <a:avLst/>
          </a:prstGeom>
          <a:noFill/>
        </p:spPr>
        <p:txBody>
          <a:bodyPr wrap="square">
            <a:spAutoFit/>
          </a:bodyPr>
          <a:lstStyle/>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ALCANCE DE LA NIF C-1</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5666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B8EDC7-2ADD-16AA-3D9C-B13B6872810C}"/>
              </a:ext>
            </a:extLst>
          </p:cNvPr>
          <p:cNvSpPr>
            <a:spLocks noGrp="1"/>
          </p:cNvSpPr>
          <p:nvPr>
            <p:ph type="title"/>
          </p:nvPr>
        </p:nvSpPr>
        <p:spPr>
          <a:xfrm>
            <a:off x="1233985" y="706981"/>
            <a:ext cx="9111018" cy="315912"/>
          </a:xfrm>
        </p:spPr>
        <p:txBody>
          <a:bodyPr>
            <a:normAutofit fontScale="90000"/>
          </a:bodyPr>
          <a:lstStyle/>
          <a:p>
            <a:pPr algn="ctr"/>
            <a:r>
              <a:rPr lang="es-MX" sz="3000" b="1" dirty="0">
                <a:effectLst/>
                <a:latin typeface="Arial" panose="020B0604020202020204" pitchFamily="34" charset="0"/>
                <a:ea typeface="Calibri" panose="020F0502020204030204" pitchFamily="34" charset="0"/>
                <a:cs typeface="Times New Roman" panose="02020603050405020304" pitchFamily="18" charset="0"/>
              </a:rPr>
              <a:t>¿QUÉ ES EL EFECTIVO?</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BA506533-4ACC-61F9-A547-FD342E24C653}"/>
              </a:ext>
            </a:extLst>
          </p:cNvPr>
          <p:cNvSpPr>
            <a:spLocks noGrp="1"/>
          </p:cNvSpPr>
          <p:nvPr>
            <p:ph idx="1"/>
          </p:nvPr>
        </p:nvSpPr>
        <p:spPr>
          <a:xfrm>
            <a:off x="838200" y="1253331"/>
            <a:ext cx="10515600" cy="4351338"/>
          </a:xfrm>
        </p:spPr>
        <p:txBody>
          <a:bodyPr/>
          <a:lstStyle/>
          <a:p>
            <a:pPr marL="0" indent="0" algn="just">
              <a:buNone/>
            </a:pPr>
            <a:r>
              <a:rPr lang="es-MX" sz="2700" dirty="0">
                <a:latin typeface="Arial" panose="020B0604020202020204" pitchFamily="34" charset="0"/>
                <a:cs typeface="Arial" panose="020B0604020202020204" pitchFamily="34" charset="0"/>
              </a:rPr>
              <a:t>Moneda en curso legal y en depósitos bancarios disponibles para las actividades de la empresa, así como valores a corto plazo de mayor liquidez. </a:t>
            </a:r>
          </a:p>
          <a:p>
            <a:endParaRPr lang="es-MX" sz="2700" dirty="0">
              <a:latin typeface="Arial" panose="020B0604020202020204" pitchFamily="34" charset="0"/>
              <a:cs typeface="Arial" panose="020B0604020202020204" pitchFamily="34" charset="0"/>
            </a:endParaRPr>
          </a:p>
          <a:p>
            <a:pPr marL="0" indent="0">
              <a:buNone/>
            </a:pPr>
            <a:r>
              <a:rPr lang="es-MX" sz="2700" dirty="0">
                <a:latin typeface="Arial" panose="020B0604020202020204" pitchFamily="34" charset="0"/>
                <a:cs typeface="Arial" panose="020B0604020202020204" pitchFamily="34" charset="0"/>
              </a:rPr>
              <a:t>	1)	Disponibilidad en cuenta de cheques </a:t>
            </a:r>
          </a:p>
          <a:p>
            <a:pPr marL="0" indent="0">
              <a:buNone/>
            </a:pPr>
            <a:r>
              <a:rPr lang="es-MX" sz="2700" dirty="0">
                <a:latin typeface="Arial" panose="020B0604020202020204" pitchFamily="34" charset="0"/>
                <a:cs typeface="Arial" panose="020B0604020202020204" pitchFamily="34" charset="0"/>
              </a:rPr>
              <a:t>	2)	Giros bancarios, telegráficos o postales </a:t>
            </a:r>
          </a:p>
          <a:p>
            <a:pPr marL="0" indent="0">
              <a:buNone/>
            </a:pPr>
            <a:r>
              <a:rPr lang="es-MX" sz="2700" dirty="0">
                <a:latin typeface="Arial" panose="020B0604020202020204" pitchFamily="34" charset="0"/>
                <a:cs typeface="Arial" panose="020B0604020202020204" pitchFamily="34" charset="0"/>
              </a:rPr>
              <a:t>	3)	Remesas en tránsito </a:t>
            </a:r>
          </a:p>
          <a:p>
            <a:endParaRPr lang="es-MX" dirty="0"/>
          </a:p>
        </p:txBody>
      </p:sp>
      <p:sp>
        <p:nvSpPr>
          <p:cNvPr id="4" name="Marcador de pie de página 3">
            <a:extLst>
              <a:ext uri="{FF2B5EF4-FFF2-40B4-BE49-F238E27FC236}">
                <a16:creationId xmlns:a16="http://schemas.microsoft.com/office/drawing/2014/main" id="{2B4706E0-11AE-2992-371C-86A21E8F52BD}"/>
              </a:ext>
            </a:extLst>
          </p:cNvPr>
          <p:cNvSpPr>
            <a:spLocks noGrp="1"/>
          </p:cNvSpPr>
          <p:nvPr>
            <p:ph type="ftr" sz="quarter" idx="11"/>
          </p:nvPr>
        </p:nvSpPr>
        <p:spPr/>
        <p:txBody>
          <a:bodyPr/>
          <a:lstStyle/>
          <a:p>
            <a:r>
              <a:rPr lang="es-MX"/>
              <a:t>NIF C-1 Efectivo y equivalentes de efectivo                                           L.R.I. Omar Cortés Macías</a:t>
            </a:r>
          </a:p>
        </p:txBody>
      </p:sp>
    </p:spTree>
    <p:extLst>
      <p:ext uri="{BB962C8B-B14F-4D97-AF65-F5344CB8AC3E}">
        <p14:creationId xmlns:p14="http://schemas.microsoft.com/office/powerpoint/2010/main" val="81845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B74EDCC-2B18-018D-2A38-CD26510F14EB}"/>
              </a:ext>
            </a:extLst>
          </p:cNvPr>
          <p:cNvSpPr>
            <a:spLocks noGrp="1"/>
          </p:cNvSpPr>
          <p:nvPr>
            <p:ph idx="1"/>
          </p:nvPr>
        </p:nvSpPr>
        <p:spPr>
          <a:xfrm>
            <a:off x="838200" y="1825625"/>
            <a:ext cx="10515600" cy="3647127"/>
          </a:xfrm>
        </p:spPr>
        <p:txBody>
          <a:bodyPr>
            <a:normAutofit/>
          </a:bodyPr>
          <a:lstStyle/>
          <a:p>
            <a:pPr algn="just"/>
            <a:r>
              <a:rPr lang="es-MX" sz="2700" dirty="0">
                <a:effectLst/>
                <a:latin typeface="Arial" panose="020B0604020202020204" pitchFamily="34" charset="0"/>
                <a:ea typeface="Calibri" panose="020F0502020204030204" pitchFamily="34" charset="0"/>
                <a:cs typeface="Arial" panose="020B0604020202020204" pitchFamily="34" charset="0"/>
              </a:rPr>
              <a:t>Son fácilmente convertibles en efectivo. Están sujetos a cambios poco significativos en su valor: </a:t>
            </a:r>
          </a:p>
          <a:p>
            <a:pPr algn="just"/>
            <a:r>
              <a:rPr lang="es-MX" sz="2700" dirty="0">
                <a:effectLst/>
                <a:latin typeface="Arial" panose="020B0604020202020204" pitchFamily="34" charset="0"/>
                <a:ea typeface="Calibri" panose="020F0502020204030204" pitchFamily="34" charset="0"/>
                <a:cs typeface="Arial" panose="020B0604020202020204" pitchFamily="34" charset="0"/>
              </a:rPr>
              <a:t>Monedas extranjeras, </a:t>
            </a:r>
          </a:p>
          <a:p>
            <a:pPr algn="just"/>
            <a:r>
              <a:rPr lang="es-MX" sz="2700" dirty="0">
                <a:latin typeface="Arial" panose="020B0604020202020204" pitchFamily="34" charset="0"/>
                <a:ea typeface="Calibri" panose="020F0502020204030204" pitchFamily="34" charset="0"/>
                <a:cs typeface="Arial" panose="020B0604020202020204" pitchFamily="34" charset="0"/>
              </a:rPr>
              <a:t>M</a:t>
            </a:r>
            <a:r>
              <a:rPr lang="es-MX" sz="2700" dirty="0">
                <a:effectLst/>
                <a:latin typeface="Arial" panose="020B0604020202020204" pitchFamily="34" charset="0"/>
                <a:ea typeface="Calibri" panose="020F0502020204030204" pitchFamily="34" charset="0"/>
                <a:cs typeface="Arial" panose="020B0604020202020204" pitchFamily="34" charset="0"/>
              </a:rPr>
              <a:t>etales preciosos amonedados, </a:t>
            </a:r>
          </a:p>
          <a:p>
            <a:pPr algn="just"/>
            <a:r>
              <a:rPr lang="es-MX" sz="2700" dirty="0">
                <a:effectLst/>
                <a:latin typeface="Arial" panose="020B0604020202020204" pitchFamily="34" charset="0"/>
                <a:ea typeface="Calibri" panose="020F0502020204030204" pitchFamily="34" charset="0"/>
                <a:cs typeface="Arial" panose="020B0604020202020204" pitchFamily="34" charset="0"/>
              </a:rPr>
              <a:t>Inversiones disponibles a la vista </a:t>
            </a:r>
          </a:p>
          <a:p>
            <a:endParaRPr lang="es-MX" dirty="0"/>
          </a:p>
        </p:txBody>
      </p:sp>
      <p:sp>
        <p:nvSpPr>
          <p:cNvPr id="4" name="Marcador de pie de página 3">
            <a:extLst>
              <a:ext uri="{FF2B5EF4-FFF2-40B4-BE49-F238E27FC236}">
                <a16:creationId xmlns:a16="http://schemas.microsoft.com/office/drawing/2014/main" id="{6114AF38-280B-313A-5C7A-65C9EC6CE52C}"/>
              </a:ext>
            </a:extLst>
          </p:cNvPr>
          <p:cNvSpPr>
            <a:spLocks noGrp="1"/>
          </p:cNvSpPr>
          <p:nvPr>
            <p:ph type="ftr" sz="quarter" idx="11"/>
          </p:nvPr>
        </p:nvSpPr>
        <p:spPr/>
        <p:txBody>
          <a:bodyPr/>
          <a:lstStyle/>
          <a:p>
            <a:r>
              <a:rPr lang="es-MX"/>
              <a:t>NIF C-1 Efectivo y equivalentes de efectivo                                           L.R.I. Omar Cortés Macías</a:t>
            </a:r>
          </a:p>
        </p:txBody>
      </p:sp>
      <p:sp>
        <p:nvSpPr>
          <p:cNvPr id="6" name="CuadroTexto 5">
            <a:extLst>
              <a:ext uri="{FF2B5EF4-FFF2-40B4-BE49-F238E27FC236}">
                <a16:creationId xmlns:a16="http://schemas.microsoft.com/office/drawing/2014/main" id="{77D1346D-D15A-4D36-AE6C-9401A43377D3}"/>
              </a:ext>
            </a:extLst>
          </p:cNvPr>
          <p:cNvSpPr txBox="1"/>
          <p:nvPr/>
        </p:nvSpPr>
        <p:spPr>
          <a:xfrm>
            <a:off x="1340892" y="400351"/>
            <a:ext cx="8581030" cy="561372"/>
          </a:xfrm>
          <a:prstGeom prst="rect">
            <a:avLst/>
          </a:prstGeom>
          <a:noFill/>
        </p:spPr>
        <p:txBody>
          <a:bodyPr wrap="square">
            <a:spAutoFit/>
          </a:bodyPr>
          <a:lstStyle/>
          <a:p>
            <a:pPr marL="1356360" indent="441960" algn="just">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¿QUÉ SON LOS EQUIVALENTES?</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6113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E1B254-A7AC-6DB7-BB19-EB31A4D096CF}"/>
              </a:ext>
            </a:extLst>
          </p:cNvPr>
          <p:cNvSpPr>
            <a:spLocks noGrp="1"/>
          </p:cNvSpPr>
          <p:nvPr>
            <p:ph idx="1"/>
          </p:nvPr>
        </p:nvSpPr>
        <p:spPr/>
        <p:txBody>
          <a:bodyPr/>
          <a:lstStyle/>
          <a:p>
            <a:r>
              <a:rPr lang="es-MX" sz="2700" dirty="0">
                <a:latin typeface="Arial" panose="020B0604020202020204" pitchFamily="34" charset="0"/>
                <a:cs typeface="Arial" panose="020B0604020202020204" pitchFamily="34" charset="0"/>
              </a:rPr>
              <a:t>Cuentas de cheques</a:t>
            </a:r>
          </a:p>
          <a:p>
            <a:r>
              <a:rPr lang="es-MX" sz="2700" dirty="0">
                <a:latin typeface="Arial" panose="020B0604020202020204" pitchFamily="34" charset="0"/>
                <a:cs typeface="Arial" panose="020B0604020202020204" pitchFamily="34" charset="0"/>
              </a:rPr>
              <a:t>Remesas </a:t>
            </a:r>
          </a:p>
          <a:p>
            <a:r>
              <a:rPr lang="es-MX" sz="2700" dirty="0">
                <a:latin typeface="Arial" panose="020B0604020202020204" pitchFamily="34" charset="0"/>
                <a:cs typeface="Arial" panose="020B0604020202020204" pitchFamily="34" charset="0"/>
              </a:rPr>
              <a:t>Monedas extranjeras </a:t>
            </a:r>
          </a:p>
          <a:p>
            <a:r>
              <a:rPr lang="es-MX" sz="2700" dirty="0">
                <a:latin typeface="Arial" panose="020B0604020202020204" pitchFamily="34" charset="0"/>
                <a:cs typeface="Arial" panose="020B0604020202020204" pitchFamily="34" charset="0"/>
              </a:rPr>
              <a:t>Metales preciosos amonedados </a:t>
            </a:r>
          </a:p>
          <a:p>
            <a:r>
              <a:rPr lang="es-MX" sz="2700" dirty="0">
                <a:latin typeface="Arial" panose="020B0604020202020204" pitchFamily="34" charset="0"/>
                <a:cs typeface="Arial" panose="020B0604020202020204" pitchFamily="34" charset="0"/>
              </a:rPr>
              <a:t>Inversiones disponibles a la vista. </a:t>
            </a:r>
          </a:p>
          <a:p>
            <a:pPr marL="0" indent="0">
              <a:buNone/>
            </a:pPr>
            <a:endParaRPr lang="es-MX" sz="2700" dirty="0">
              <a:latin typeface="Arial" panose="020B0604020202020204" pitchFamily="34" charset="0"/>
              <a:cs typeface="Arial" panose="020B0604020202020204" pitchFamily="34" charset="0"/>
            </a:endParaRPr>
          </a:p>
          <a:p>
            <a:r>
              <a:rPr lang="es-MX" sz="2700" dirty="0">
                <a:latin typeface="Arial" panose="020B0604020202020204" pitchFamily="34" charset="0"/>
                <a:cs typeface="Arial" panose="020B0604020202020204" pitchFamily="34" charset="0"/>
              </a:rPr>
              <a:t>Así como los Fondos de Caja: Recursos en efectivo para cualquier gasto menor o imprevisto; pude ser Fijo o Variable</a:t>
            </a:r>
          </a:p>
          <a:p>
            <a:pPr marL="0" indent="0">
              <a:buNone/>
            </a:pPr>
            <a:endParaRPr lang="es-MX" dirty="0"/>
          </a:p>
        </p:txBody>
      </p:sp>
      <p:sp>
        <p:nvSpPr>
          <p:cNvPr id="4" name="Marcador de pie de página 3">
            <a:extLst>
              <a:ext uri="{FF2B5EF4-FFF2-40B4-BE49-F238E27FC236}">
                <a16:creationId xmlns:a16="http://schemas.microsoft.com/office/drawing/2014/main" id="{60D6E499-BF35-5376-99C7-B9CE8B01F109}"/>
              </a:ext>
            </a:extLst>
          </p:cNvPr>
          <p:cNvSpPr>
            <a:spLocks noGrp="1"/>
          </p:cNvSpPr>
          <p:nvPr>
            <p:ph type="ftr" sz="quarter" idx="11"/>
          </p:nvPr>
        </p:nvSpPr>
        <p:spPr/>
        <p:txBody>
          <a:bodyPr/>
          <a:lstStyle/>
          <a:p>
            <a:r>
              <a:rPr lang="es-MX"/>
              <a:t>NIF C-1 Efectivo y equivalentes de efectivo                                           L.R.I. Omar Cortés Macías</a:t>
            </a:r>
          </a:p>
        </p:txBody>
      </p:sp>
      <p:sp>
        <p:nvSpPr>
          <p:cNvPr id="6" name="CuadroTexto 5">
            <a:extLst>
              <a:ext uri="{FF2B5EF4-FFF2-40B4-BE49-F238E27FC236}">
                <a16:creationId xmlns:a16="http://schemas.microsoft.com/office/drawing/2014/main" id="{1F4C2C62-01EF-0610-2FBF-D019A51E355A}"/>
              </a:ext>
            </a:extLst>
          </p:cNvPr>
          <p:cNvSpPr txBox="1"/>
          <p:nvPr/>
        </p:nvSpPr>
        <p:spPr>
          <a:xfrm>
            <a:off x="838200" y="400351"/>
            <a:ext cx="10515600" cy="561372"/>
          </a:xfrm>
          <a:prstGeom prst="rect">
            <a:avLst/>
          </a:prstGeom>
          <a:noFill/>
        </p:spPr>
        <p:txBody>
          <a:bodyPr wrap="square">
            <a:spAutoFit/>
          </a:bodyPr>
          <a:lstStyle/>
          <a:p>
            <a:pPr algn="ctr">
              <a:lnSpc>
                <a:spcPct val="107000"/>
              </a:lnSpc>
              <a:spcAft>
                <a:spcPts val="800"/>
              </a:spcAft>
            </a:pPr>
            <a:r>
              <a:rPr lang="es-MX" sz="3000" b="1" dirty="0">
                <a:effectLst/>
                <a:latin typeface="Arial" panose="020B0604020202020204" pitchFamily="34" charset="0"/>
                <a:ea typeface="Calibri" panose="020F0502020204030204" pitchFamily="34" charset="0"/>
                <a:cs typeface="Times New Roman" panose="02020603050405020304" pitchFamily="18" charset="0"/>
              </a:rPr>
              <a:t>¿QUÉ INTEGRA EL EFECTIVO Y SUS EQUIVALENTES?</a:t>
            </a:r>
            <a:endParaRPr lang="es-MX"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9476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250015-C8BB-86AE-B8F8-D97AF33D6A58}"/>
              </a:ext>
            </a:extLst>
          </p:cNvPr>
          <p:cNvSpPr>
            <a:spLocks noGrp="1"/>
          </p:cNvSpPr>
          <p:nvPr>
            <p:ph type="title"/>
          </p:nvPr>
        </p:nvSpPr>
        <p:spPr>
          <a:xfrm>
            <a:off x="838200" y="378774"/>
            <a:ext cx="10352964" cy="931412"/>
          </a:xfrm>
        </p:spPr>
        <p:txBody>
          <a:bodyPr>
            <a:noAutofit/>
          </a:bodyPr>
          <a:lstStyle/>
          <a:p>
            <a:pPr algn="ctr">
              <a:lnSpc>
                <a:spcPct val="107000"/>
              </a:lnSpc>
              <a:spcAft>
                <a:spcPts val="800"/>
              </a:spcAft>
            </a:pPr>
            <a:r>
              <a:rPr lang="es-MX" sz="2700" b="1" dirty="0">
                <a:effectLst/>
                <a:latin typeface="Arial" panose="020B0604020202020204" pitchFamily="34" charset="0"/>
                <a:ea typeface="Calibri" panose="020F0502020204030204" pitchFamily="34" charset="0"/>
                <a:cs typeface="Arial" panose="020B0604020202020204" pitchFamily="34" charset="0"/>
              </a:rPr>
              <a:t>DEFINICIÓN DE TÉRMINOS QUE SE UTILIZAN EN LA NIF C-1</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Son términos específicos para esta NIF y su contenido</a:t>
            </a:r>
          </a:p>
        </p:txBody>
      </p:sp>
      <p:sp>
        <p:nvSpPr>
          <p:cNvPr id="3" name="Marcador de contenido 2">
            <a:extLst>
              <a:ext uri="{FF2B5EF4-FFF2-40B4-BE49-F238E27FC236}">
                <a16:creationId xmlns:a16="http://schemas.microsoft.com/office/drawing/2014/main" id="{ECE1B254-A7AC-6DB7-BB19-EB31A4D096CF}"/>
              </a:ext>
            </a:extLst>
          </p:cNvPr>
          <p:cNvSpPr>
            <a:spLocks noGrp="1"/>
          </p:cNvSpPr>
          <p:nvPr>
            <p:ph idx="1"/>
          </p:nvPr>
        </p:nvSpPr>
        <p:spPr/>
        <p:txBody>
          <a:bodyPr>
            <a:normAutofit/>
          </a:bodyPr>
          <a:lstStyle/>
          <a:p>
            <a:pPr marL="514350" indent="-514350">
              <a:buFont typeface="+mj-lt"/>
              <a:buAutoNum type="alphaLcPeriod"/>
            </a:pPr>
            <a:r>
              <a:rPr lang="es-MX" sz="2700" u="sng" dirty="0">
                <a:latin typeface="Arial" panose="020B0604020202020204" pitchFamily="34" charset="0"/>
                <a:cs typeface="Arial" panose="020B0604020202020204" pitchFamily="34" charset="0"/>
              </a:rPr>
              <a:t>Costo de adquisici</a:t>
            </a:r>
            <a:r>
              <a:rPr lang="es-MX" sz="2700" dirty="0">
                <a:latin typeface="Arial" panose="020B0604020202020204" pitchFamily="34" charset="0"/>
                <a:cs typeface="Arial" panose="020B0604020202020204" pitchFamily="34" charset="0"/>
              </a:rPr>
              <a:t>ón - es el monto de efectivo pagado o   equivalentes por un activo o servicio al momento de su adquisición.</a:t>
            </a:r>
          </a:p>
          <a:p>
            <a:pPr marL="0" indent="0">
              <a:buNone/>
            </a:pPr>
            <a:r>
              <a:rPr lang="es-MX" sz="2700" dirty="0">
                <a:latin typeface="Arial" panose="020B0604020202020204" pitchFamily="34" charset="0"/>
                <a:cs typeface="Arial" panose="020B0604020202020204" pitchFamily="34" charset="0"/>
              </a:rPr>
              <a:t>     Ejemplo. El costo del equipo que se adquirió, puede ser un             	taladro, vehículo o inmueble.</a:t>
            </a:r>
          </a:p>
          <a:p>
            <a:pPr marL="0" indent="0">
              <a:buNone/>
            </a:pPr>
            <a:endParaRPr lang="es-MX" sz="2700" dirty="0">
              <a:latin typeface="Arial" panose="020B0604020202020204" pitchFamily="34" charset="0"/>
              <a:cs typeface="Arial" panose="020B0604020202020204" pitchFamily="34" charset="0"/>
            </a:endParaRPr>
          </a:p>
          <a:p>
            <a:pPr marL="514350" indent="-514350" algn="just">
              <a:buFont typeface="+mj-lt"/>
              <a:buAutoNum type="alphaLcPeriod" startAt="2"/>
            </a:pPr>
            <a:r>
              <a:rPr lang="es-MX" sz="2700" u="sng" dirty="0">
                <a:latin typeface="Arial" panose="020B0604020202020204" pitchFamily="34" charset="0"/>
                <a:cs typeface="Arial" panose="020B0604020202020204" pitchFamily="34" charset="0"/>
              </a:rPr>
              <a:t>Efectivo </a:t>
            </a:r>
            <a:r>
              <a:rPr lang="es-MX" sz="2700" dirty="0">
                <a:latin typeface="Arial" panose="020B0604020202020204" pitchFamily="34" charset="0"/>
                <a:cs typeface="Arial" panose="020B0604020202020204" pitchFamily="34" charset="0"/>
              </a:rPr>
              <a:t>- es la moneda de curso legal y en depósitos 	bancarios disponibles para la operación de la entidad; tales 	como: las disponibilidades en cuentas de cheques, giros 	bancarios, telegráficos o postales y remesas en tránsito;</a:t>
            </a:r>
          </a:p>
          <a:p>
            <a:endParaRPr lang="es-MX" dirty="0"/>
          </a:p>
        </p:txBody>
      </p:sp>
      <p:sp>
        <p:nvSpPr>
          <p:cNvPr id="4" name="Marcador de pie de página 3">
            <a:extLst>
              <a:ext uri="{FF2B5EF4-FFF2-40B4-BE49-F238E27FC236}">
                <a16:creationId xmlns:a16="http://schemas.microsoft.com/office/drawing/2014/main" id="{60D6E499-BF35-5376-99C7-B9CE8B01F109}"/>
              </a:ext>
            </a:extLst>
          </p:cNvPr>
          <p:cNvSpPr>
            <a:spLocks noGrp="1"/>
          </p:cNvSpPr>
          <p:nvPr>
            <p:ph type="ftr" sz="quarter" idx="11"/>
          </p:nvPr>
        </p:nvSpPr>
        <p:spPr/>
        <p:txBody>
          <a:bodyPr/>
          <a:lstStyle/>
          <a:p>
            <a:r>
              <a:rPr lang="es-MX"/>
              <a:t>NIF C-1 Efectivo y equivalentes de efectivo                                           L.R.I. Omar Cortés Macías</a:t>
            </a:r>
          </a:p>
        </p:txBody>
      </p:sp>
    </p:spTree>
    <p:extLst>
      <p:ext uri="{BB962C8B-B14F-4D97-AF65-F5344CB8AC3E}">
        <p14:creationId xmlns:p14="http://schemas.microsoft.com/office/powerpoint/2010/main" val="144434054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2624</Words>
  <Application>Microsoft Office PowerPoint</Application>
  <PresentationFormat>Panorámica</PresentationFormat>
  <Paragraphs>154</Paragraphs>
  <Slides>25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25</vt:i4>
      </vt:variant>
    </vt:vector>
  </HeadingPairs>
  <TitlesOfParts>
    <vt:vector size="29" baseType="lpstr">
      <vt:lpstr>Arial</vt:lpstr>
      <vt:lpstr>Calibri</vt:lpstr>
      <vt:lpstr>Calibri Light</vt:lpstr>
      <vt:lpstr>Tema de Office</vt:lpstr>
      <vt:lpstr>Presentación de PowerPoint</vt:lpstr>
      <vt:lpstr>La importancia de esta norma, en conjunto con la integración de toda la serie C, radica en realizar los estados financieros de forma correcta. Si la serie C es incorrecta la probabilidad de que los estados financieros sean incorrectos es consecuente. </vt:lpstr>
      <vt:lpstr>-  OBJETIVO  -  ALCANCE  -  DEFINICIÓN DE TÉRMINOS  -  NORMAS DE VALUACIÓN  -  NORMAS DE PRESENTACIÓN  -  NORMAS DE REVELACIÓN</vt:lpstr>
      <vt:lpstr>Presentación de PowerPoint</vt:lpstr>
      <vt:lpstr>Presentación de PowerPoint</vt:lpstr>
      <vt:lpstr>¿QUÉ ES EL EFECTIVO? </vt:lpstr>
      <vt:lpstr>Presentación de PowerPoint</vt:lpstr>
      <vt:lpstr>Presentación de PowerPoint</vt:lpstr>
      <vt:lpstr>DEFINICIÓN DE TÉRMINOS QUE SE UTILIZAN EN LA NIF C-1 Son términos específicos para esta NIF y su contenido</vt:lpstr>
      <vt:lpstr>DEFINICIÓN DE TÉRMINOS QUE SE UTILIZAN EN LA NIF C-1: Son términos específicos para esta NIF y su contenido</vt:lpstr>
      <vt:lpstr>DEFINICIÓN DE TÉRMINOS QUE SE UTILIZAN EN LA NIF C-1: Son términos específicos para esta NIF y su contenido</vt:lpstr>
      <vt:lpstr>DEFINICIÓN DE TÉRMINOS QUE SE UTILIZAN EN LA NIF C-1: Son términos específicos para esta NIF y su contenido</vt:lpstr>
      <vt:lpstr>DEFINICIÓN DE TÉRMINOS QUE SE UTILIZAN EN LA NIF C-1: Son términos específicos para esta NIF y su contenido</vt:lpstr>
      <vt:lpstr>DEFINICIÓN DE TÉRMINOS QUE SE UTILIZAN EN LA NIF C-1: Son términos específicos para esta NIF y su contenido</vt:lpstr>
      <vt:lpstr>DEFINICIÓN DE TÉRMINOS QUE SE UTILIZAN EN LA NIF C-1: Son términos específicos para esta NIF y su contenido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NORMAS DE REVELACIÓN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Omar Cortés</dc:creator>
  <cp:lastModifiedBy>Omar Cortés</cp:lastModifiedBy>
  <cp:revision>27</cp:revision>
  <dcterms:created xsi:type="dcterms:W3CDTF">2022-05-26T02:46:21Z</dcterms:created>
  <dcterms:modified xsi:type="dcterms:W3CDTF">2022-05-26T14:20:45Z</dcterms:modified>
</cp:coreProperties>
</file>